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41"/>
  </p:notesMasterIdLst>
  <p:handoutMasterIdLst>
    <p:handoutMasterId r:id="rId42"/>
  </p:handoutMasterIdLst>
  <p:sldIdLst>
    <p:sldId id="269" r:id="rId2"/>
    <p:sldId id="270" r:id="rId3"/>
    <p:sldId id="271" r:id="rId4"/>
    <p:sldId id="273" r:id="rId5"/>
    <p:sldId id="272" r:id="rId6"/>
    <p:sldId id="274" r:id="rId7"/>
    <p:sldId id="275" r:id="rId8"/>
    <p:sldId id="276" r:id="rId9"/>
    <p:sldId id="277" r:id="rId10"/>
    <p:sldId id="278" r:id="rId11"/>
    <p:sldId id="279" r:id="rId12"/>
    <p:sldId id="285" r:id="rId13"/>
    <p:sldId id="299" r:id="rId14"/>
    <p:sldId id="291" r:id="rId15"/>
    <p:sldId id="292" r:id="rId16"/>
    <p:sldId id="293" r:id="rId17"/>
    <p:sldId id="294" r:id="rId18"/>
    <p:sldId id="295" r:id="rId19"/>
    <p:sldId id="296" r:id="rId20"/>
    <p:sldId id="297" r:id="rId21"/>
    <p:sldId id="298" r:id="rId22"/>
    <p:sldId id="289" r:id="rId23"/>
    <p:sldId id="257" r:id="rId24"/>
    <p:sldId id="262" r:id="rId25"/>
    <p:sldId id="263" r:id="rId26"/>
    <p:sldId id="264" r:id="rId27"/>
    <p:sldId id="259" r:id="rId28"/>
    <p:sldId id="265" r:id="rId29"/>
    <p:sldId id="260" r:id="rId30"/>
    <p:sldId id="261" r:id="rId31"/>
    <p:sldId id="266" r:id="rId32"/>
    <p:sldId id="303" r:id="rId33"/>
    <p:sldId id="300" r:id="rId34"/>
    <p:sldId id="304" r:id="rId35"/>
    <p:sldId id="282" r:id="rId36"/>
    <p:sldId id="283" r:id="rId37"/>
    <p:sldId id="302" r:id="rId38"/>
    <p:sldId id="286" r:id="rId39"/>
    <p:sldId id="267" r:id="rId40"/>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orient="horz" pos="4176">
          <p15:clr>
            <a:srgbClr val="A4A3A4"/>
          </p15:clr>
        </p15:guide>
        <p15:guide id="3" pos="288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626F"/>
    <a:srgbClr val="E66E32"/>
    <a:srgbClr val="0094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95" autoAdjust="0"/>
    <p:restoredTop sz="94613" autoAdjust="0"/>
  </p:normalViewPr>
  <p:slideViewPr>
    <p:cSldViewPr showGuides="1">
      <p:cViewPr>
        <p:scale>
          <a:sx n="111" d="100"/>
          <a:sy n="111" d="100"/>
        </p:scale>
        <p:origin x="1744" y="368"/>
      </p:cViewPr>
      <p:guideLst>
        <p:guide orient="horz" pos="2160"/>
        <p:guide orient="horz" pos="4176"/>
        <p:guide pos="2880"/>
      </p:guideLst>
    </p:cSldViewPr>
  </p:slideViewPr>
  <p:outlineViewPr>
    <p:cViewPr>
      <p:scale>
        <a:sx n="33" d="100"/>
        <a:sy n="33" d="100"/>
      </p:scale>
      <p:origin x="18"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115" d="100"/>
          <a:sy n="115" d="100"/>
        </p:scale>
        <p:origin x="-1656" y="-114"/>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emf"/></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246633" y="236926"/>
            <a:ext cx="6197600" cy="292100"/>
          </a:xfrm>
          <a:prstGeom prst="rect">
            <a:avLst/>
          </a:prstGeom>
        </p:spPr>
        <p:txBody>
          <a:bodyPr vert="horz" lIns="93177" tIns="46589" rIns="93177" bIns="46589" rtlCol="0"/>
          <a:lstStyle>
            <a:lvl1pPr algn="l">
              <a:defRPr sz="1200" dirty="0" smtClean="0">
                <a:latin typeface="+mn-lt"/>
              </a:defRPr>
            </a:lvl1pPr>
          </a:lstStyle>
          <a:p>
            <a:pPr>
              <a:defRPr/>
            </a:pPr>
            <a:endParaRPr lang="en-US" dirty="0"/>
          </a:p>
        </p:txBody>
      </p:sp>
      <p:sp>
        <p:nvSpPr>
          <p:cNvPr id="3" name="Date Placeholder 2"/>
          <p:cNvSpPr>
            <a:spLocks noGrp="1"/>
          </p:cNvSpPr>
          <p:nvPr>
            <p:ph type="dt" sz="quarter" idx="1"/>
          </p:nvPr>
        </p:nvSpPr>
        <p:spPr>
          <a:xfrm>
            <a:off x="206590" y="6544663"/>
            <a:ext cx="3821853" cy="350520"/>
          </a:xfrm>
          <a:prstGeom prst="rect">
            <a:avLst/>
          </a:prstGeom>
        </p:spPr>
        <p:txBody>
          <a:bodyPr vert="horz" lIns="93177" tIns="46589" rIns="93177" bIns="46589" rtlCol="0" anchor="b"/>
          <a:lstStyle>
            <a:lvl1pPr algn="l">
              <a:defRPr sz="1000" smtClean="0">
                <a:latin typeface="+mn-lt"/>
              </a:defRPr>
            </a:lvl1pPr>
          </a:lstStyle>
          <a:p>
            <a:pPr>
              <a:defRPr/>
            </a:pPr>
            <a:fld id="{4D191EEA-8A43-4D91-8F4D-86EEC8AAF602}" type="datetimeFigureOut">
              <a:rPr lang="en-US"/>
              <a:pPr>
                <a:defRPr/>
              </a:pPr>
              <a:t>9/25/15</a:t>
            </a:fld>
            <a:endParaRPr lang="en-US" dirty="0"/>
          </a:p>
        </p:txBody>
      </p:sp>
      <p:sp>
        <p:nvSpPr>
          <p:cNvPr id="5" name="Slide Number Placeholder 4"/>
          <p:cNvSpPr>
            <a:spLocks noGrp="1"/>
          </p:cNvSpPr>
          <p:nvPr>
            <p:ph type="sldNum" sz="quarter" idx="3"/>
          </p:nvPr>
        </p:nvSpPr>
        <p:spPr>
          <a:xfrm>
            <a:off x="5266350" y="6543040"/>
            <a:ext cx="3823467" cy="350520"/>
          </a:xfrm>
          <a:prstGeom prst="rect">
            <a:avLst/>
          </a:prstGeom>
        </p:spPr>
        <p:txBody>
          <a:bodyPr vert="horz" lIns="93177" tIns="46589" rIns="93177" bIns="46589" rtlCol="0" anchor="b"/>
          <a:lstStyle>
            <a:lvl1pPr algn="r">
              <a:defRPr sz="1000" smtClean="0">
                <a:latin typeface="+mn-lt"/>
              </a:defRPr>
            </a:lvl1pPr>
          </a:lstStyle>
          <a:p>
            <a:pPr>
              <a:defRPr/>
            </a:pPr>
            <a:fld id="{FE5B702C-B6C8-4B65-A9E3-06A63169590E}" type="slidenum">
              <a:rPr lang="en-US"/>
              <a:pPr>
                <a:defRPr/>
              </a:pPr>
              <a:t>‹#›</a:t>
            </a:fld>
            <a:endParaRPr lang="en-US" dirty="0"/>
          </a:p>
        </p:txBody>
      </p:sp>
      <p:sp>
        <p:nvSpPr>
          <p:cNvPr id="7" name="Rectangle 6"/>
          <p:cNvSpPr/>
          <p:nvPr/>
        </p:nvSpPr>
        <p:spPr>
          <a:xfrm>
            <a:off x="387353" y="1"/>
            <a:ext cx="1389619" cy="623147"/>
          </a:xfrm>
          <a:prstGeom prst="rect">
            <a:avLst/>
          </a:prstGeom>
          <a:solidFill>
            <a:srgbClr val="51626F"/>
          </a:solidFill>
          <a:ln>
            <a:noFill/>
          </a:ln>
        </p:spPr>
        <p:style>
          <a:lnRef idx="2">
            <a:schemeClr val="accent1">
              <a:shade val="50000"/>
            </a:schemeClr>
          </a:lnRef>
          <a:fillRef idx="1">
            <a:schemeClr val="accent1"/>
          </a:fillRef>
          <a:effectRef idx="0">
            <a:schemeClr val="accent1"/>
          </a:effectRef>
          <a:fontRef idx="minor">
            <a:schemeClr val="lt1"/>
          </a:fontRef>
        </p:style>
        <p:txBody>
          <a:bodyPr lIns="93177" tIns="46589" rIns="93177" bIns="46589" anchor="ctr"/>
          <a:lstStyle/>
          <a:p>
            <a:pPr algn="ctr" fontAlgn="auto">
              <a:spcBef>
                <a:spcPts val="0"/>
              </a:spcBef>
              <a:spcAft>
                <a:spcPts val="0"/>
              </a:spcAft>
              <a:defRPr/>
            </a:pPr>
            <a:endParaRPr lang="en-US" dirty="0"/>
          </a:p>
        </p:txBody>
      </p:sp>
      <p:pic>
        <p:nvPicPr>
          <p:cNvPr id="24582"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963" y="287232"/>
            <a:ext cx="1204013" cy="180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2932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266347" y="0"/>
            <a:ext cx="4028440" cy="350520"/>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2AD95DE3-B77B-443A-9F3B-007AE08AB70B}" type="datetimeFigureOut">
              <a:rPr lang="en-US"/>
              <a:pPr>
                <a:defRPr/>
              </a:pPr>
              <a:t>9/25/15</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929641" y="3329940"/>
            <a:ext cx="7437120" cy="31546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658258"/>
            <a:ext cx="4028440" cy="3505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266347" y="6658258"/>
            <a:ext cx="4028440" cy="350520"/>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D4073E9A-CCEC-4955-93E1-A659528F1283}" type="slidenum">
              <a:rPr lang="en-US"/>
              <a:pPr>
                <a:defRPr/>
              </a:pPr>
              <a:t>‹#›</a:t>
            </a:fld>
            <a:endParaRPr lang="en-US" dirty="0"/>
          </a:p>
        </p:txBody>
      </p:sp>
    </p:spTree>
    <p:extLst>
      <p:ext uri="{BB962C8B-B14F-4D97-AF65-F5344CB8AC3E}">
        <p14:creationId xmlns:p14="http://schemas.microsoft.com/office/powerpoint/2010/main" val="16926799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4073E9A-CCEC-4955-93E1-A659528F1283}" type="slidenum">
              <a:rPr lang="en-US" smtClean="0"/>
              <a:pPr>
                <a:defRPr/>
              </a:pPr>
              <a:t>1</a:t>
            </a:fld>
            <a:endParaRPr lang="en-US" dirty="0"/>
          </a:p>
        </p:txBody>
      </p:sp>
    </p:spTree>
    <p:extLst>
      <p:ext uri="{BB962C8B-B14F-4D97-AF65-F5344CB8AC3E}">
        <p14:creationId xmlns:p14="http://schemas.microsoft.com/office/powerpoint/2010/main" val="171456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2895600" y="525463"/>
            <a:ext cx="350520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6E0ED7EB-5071-4784-AF8D-8C0D3676813F}" type="slidenum">
              <a:rPr lang="en-US" smtClean="0"/>
              <a:pPr>
                <a:defRPr/>
              </a:pPr>
              <a:t>5</a:t>
            </a:fld>
            <a:endParaRPr lang="en-US" dirty="0"/>
          </a:p>
        </p:txBody>
      </p:sp>
    </p:spTree>
    <p:extLst>
      <p:ext uri="{BB962C8B-B14F-4D97-AF65-F5344CB8AC3E}">
        <p14:creationId xmlns:p14="http://schemas.microsoft.com/office/powerpoint/2010/main" val="1106132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4073E9A-CCEC-4955-93E1-A659528F1283}" type="slidenum">
              <a:rPr lang="en-US" smtClean="0"/>
              <a:pPr>
                <a:defRPr/>
              </a:pPr>
              <a:t>31</a:t>
            </a:fld>
            <a:endParaRPr lang="en-US" dirty="0"/>
          </a:p>
        </p:txBody>
      </p:sp>
    </p:spTree>
    <p:extLst>
      <p:ext uri="{BB962C8B-B14F-4D97-AF65-F5344CB8AC3E}">
        <p14:creationId xmlns:p14="http://schemas.microsoft.com/office/powerpoint/2010/main" val="1160884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xfrm>
            <a:off x="2895600" y="525463"/>
            <a:ext cx="350520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42AE2877-FF3D-49BB-BD04-ADA818AC5774}" type="slidenum">
              <a:rPr lang="en-US" smtClean="0"/>
              <a:pPr>
                <a:defRPr/>
              </a:pPr>
              <a:t>36</a:t>
            </a:fld>
            <a:endParaRPr lang="en-US" dirty="0"/>
          </a:p>
        </p:txBody>
      </p:sp>
    </p:spTree>
    <p:extLst>
      <p:ext uri="{BB962C8B-B14F-4D97-AF65-F5344CB8AC3E}">
        <p14:creationId xmlns:p14="http://schemas.microsoft.com/office/powerpoint/2010/main" val="44677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25" y="838200"/>
            <a:ext cx="915352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38200" y="0"/>
            <a:ext cx="2362200" cy="1447800"/>
          </a:xfrm>
          <a:prstGeom prst="rect">
            <a:avLst/>
          </a:prstGeom>
          <a:solidFill>
            <a:srgbClr val="E66E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7"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6950" y="914400"/>
            <a:ext cx="2044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76200" y="6578600"/>
            <a:ext cx="4495800" cy="203200"/>
          </a:xfrm>
          <a:prstGeom prst="rect">
            <a:avLst/>
          </a:prstGeom>
        </p:spPr>
        <p:txBody>
          <a:bodyPr>
            <a:spAutoFit/>
          </a:bodyPr>
          <a:lstStyle/>
          <a:p>
            <a:pPr fontAlgn="auto">
              <a:spcBef>
                <a:spcPts val="0"/>
              </a:spcBef>
              <a:spcAft>
                <a:spcPts val="0"/>
              </a:spcAft>
              <a:defRPr/>
            </a:pPr>
            <a:r>
              <a:rPr lang="en-US" sz="720" dirty="0">
                <a:solidFill>
                  <a:srgbClr val="51626F"/>
                </a:solidFill>
                <a:latin typeface="Arial" pitchFamily="34" charset="0"/>
                <a:cs typeface="Arial" pitchFamily="34" charset="0"/>
              </a:rPr>
              <a:t>© Copyright </a:t>
            </a:r>
            <a:r>
              <a:rPr lang="en-US" sz="720" dirty="0" smtClean="0">
                <a:solidFill>
                  <a:srgbClr val="51626F"/>
                </a:solidFill>
                <a:latin typeface="Arial" pitchFamily="34" charset="0"/>
                <a:cs typeface="Arial" pitchFamily="34" charset="0"/>
              </a:rPr>
              <a:t>2014 </a:t>
            </a:r>
            <a:r>
              <a:rPr lang="en-US" sz="720" dirty="0">
                <a:solidFill>
                  <a:srgbClr val="51626F"/>
                </a:solidFill>
                <a:latin typeface="Arial" pitchFamily="34" charset="0"/>
                <a:cs typeface="Arial" pitchFamily="34" charset="0"/>
              </a:rPr>
              <a:t>by K&amp;L Gates LLP. All rights reserved.</a:t>
            </a:r>
          </a:p>
        </p:txBody>
      </p:sp>
      <p:sp>
        <p:nvSpPr>
          <p:cNvPr id="12" name="Content Placeholder 11"/>
          <p:cNvSpPr>
            <a:spLocks noGrp="1"/>
          </p:cNvSpPr>
          <p:nvPr>
            <p:ph sz="quarter" idx="11"/>
          </p:nvPr>
        </p:nvSpPr>
        <p:spPr>
          <a:xfrm>
            <a:off x="3581400" y="5282739"/>
            <a:ext cx="5029200" cy="307975"/>
          </a:xfrm>
        </p:spPr>
        <p:txBody>
          <a:bodyPr/>
          <a:lstStyle>
            <a:lvl1pPr marL="0" indent="0">
              <a:buNone/>
              <a:defRPr sz="1400"/>
            </a:lvl1pPr>
            <a:lvl2pPr marL="457200" indent="0">
              <a:buNone/>
              <a:defRPr sz="1400"/>
            </a:lvl2pPr>
            <a:lvl3pPr marL="914400" indent="0">
              <a:buNone/>
              <a:defRPr sz="1400"/>
            </a:lvl3pPr>
            <a:lvl4pPr marL="1257300" indent="0">
              <a:buNone/>
              <a:defRPr sz="1400"/>
            </a:lvl4pPr>
            <a:lvl5pPr marL="1828800" indent="0">
              <a:buNone/>
              <a:defRPr sz="1400"/>
            </a:lvl5pPr>
          </a:lstStyle>
          <a:p>
            <a:pPr lvl="0"/>
            <a:r>
              <a:rPr lang="en-US" smtClean="0"/>
              <a:t>Click to edit Master text styles</a:t>
            </a:r>
          </a:p>
        </p:txBody>
      </p:sp>
      <p:sp>
        <p:nvSpPr>
          <p:cNvPr id="2" name="Title 1"/>
          <p:cNvSpPr>
            <a:spLocks noGrp="1"/>
          </p:cNvSpPr>
          <p:nvPr>
            <p:ph type="ctrTitle"/>
          </p:nvPr>
        </p:nvSpPr>
        <p:spPr>
          <a:xfrm>
            <a:off x="3581400" y="4343400"/>
            <a:ext cx="5029200" cy="933450"/>
          </a:xfrm>
        </p:spPr>
        <p:txBody>
          <a:bodyPr anchor="t">
            <a:normAutofit/>
          </a:bodyPr>
          <a:lstStyle>
            <a:lvl1pPr algn="l" defTabSz="914400" rtl="0" eaLnBrk="1" latinLnBrk="0" hangingPunct="1">
              <a:spcBef>
                <a:spcPct val="0"/>
              </a:spcBef>
              <a:buNone/>
              <a:defRPr lang="en-US" sz="2800" b="0" kern="1200" cap="none" dirty="0">
                <a:solidFill>
                  <a:srgbClr val="E66E32"/>
                </a:solidFill>
                <a:latin typeface="Arial" pitchFamily="34" charset="0"/>
                <a:ea typeface="+mj-ea"/>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3581400" y="4038600"/>
            <a:ext cx="5029200" cy="304800"/>
          </a:xfrm>
        </p:spPr>
        <p:txBody>
          <a:bodyPr>
            <a:normAutofit/>
          </a:bodyPr>
          <a:lstStyle>
            <a:lvl1pPr marL="0" indent="0" algn="l">
              <a:buNone/>
              <a:defRPr sz="1400">
                <a:solidFill>
                  <a:srgbClr val="51626F"/>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1577270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Section Divider">
    <p:spTree>
      <p:nvGrpSpPr>
        <p:cNvPr id="1" name=""/>
        <p:cNvGrpSpPr/>
        <p:nvPr/>
      </p:nvGrpSpPr>
      <p:grpSpPr>
        <a:xfrm>
          <a:off x="0" y="0"/>
          <a:ext cx="0" cy="0"/>
          <a:chOff x="0" y="0"/>
          <a:chExt cx="0" cy="0"/>
        </a:xfrm>
      </p:grpSpPr>
      <p:pic>
        <p:nvPicPr>
          <p:cNvPr id="3" name="Picture 8"/>
          <p:cNvPicPr>
            <a:picLocks noChangeAspect="1"/>
          </p:cNvPicPr>
          <p:nvPr/>
        </p:nvPicPr>
        <p:blipFill>
          <a:blip r:embed="rId2">
            <a:extLst>
              <a:ext uri="{28A0092B-C50C-407E-A947-70E740481C1C}">
                <a14:useLocalDpi xmlns:a14="http://schemas.microsoft.com/office/drawing/2010/main" val="0"/>
              </a:ext>
            </a:extLst>
          </a:blip>
          <a:srcRect r="14493"/>
          <a:stretch>
            <a:fillRect/>
          </a:stretch>
        </p:blipFill>
        <p:spPr bwMode="auto">
          <a:xfrm>
            <a:off x="-9525" y="0"/>
            <a:ext cx="91535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p:nvSpPr>
        <p:spPr bwMode="auto">
          <a:xfrm>
            <a:off x="0" y="2590800"/>
            <a:ext cx="9161463" cy="1981200"/>
          </a:xfrm>
          <a:prstGeom prst="rect">
            <a:avLst/>
          </a:prstGeom>
          <a:solidFill>
            <a:srgbClr val="E66E32"/>
          </a:solidFill>
          <a:ln>
            <a:noFill/>
          </a:ln>
          <a:effectLst>
            <a:outerShdw blurRad="469900" dir="6300000" sx="97000" sy="97000" algn="ctr" rotWithShape="0">
              <a:sysClr val="windowText" lastClr="000000"/>
            </a:outerShdw>
          </a:effectLst>
          <a:extLst/>
        </p:spPr>
        <p:txBody>
          <a:bodyPr/>
          <a:lstStyle/>
          <a:p>
            <a:pPr fontAlgn="auto">
              <a:spcBef>
                <a:spcPts val="0"/>
              </a:spcBef>
              <a:spcAft>
                <a:spcPts val="0"/>
              </a:spcAft>
              <a:defRPr/>
            </a:pPr>
            <a:endParaRPr lang="en-US" kern="0" dirty="0">
              <a:solidFill>
                <a:srgbClr val="51626F"/>
              </a:solidFill>
              <a:latin typeface="+mn-lt"/>
            </a:endParaRPr>
          </a:p>
        </p:txBody>
      </p:sp>
      <p:sp>
        <p:nvSpPr>
          <p:cNvPr id="2" name="Title 1"/>
          <p:cNvSpPr>
            <a:spLocks noGrp="1"/>
          </p:cNvSpPr>
          <p:nvPr>
            <p:ph type="title" hasCustomPrompt="1"/>
          </p:nvPr>
        </p:nvSpPr>
        <p:spPr>
          <a:xfrm>
            <a:off x="457200" y="3230562"/>
            <a:ext cx="8229600" cy="655638"/>
          </a:xfrm>
        </p:spPr>
        <p:txBody>
          <a:bodyPr/>
          <a:lstStyle>
            <a:lvl1pPr algn="ctr">
              <a:defRPr sz="3200" b="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866968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Final slide">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E66E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3" name="Picture 3" descr="KLG_logo_allwh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1163" y="3005932"/>
            <a:ext cx="5781675"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65279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655638"/>
          </a:xfrm>
        </p:spPr>
        <p:txBody>
          <a:bodyPr/>
          <a:lstStyle>
            <a:lvl1pPr algn="l" defTabSz="914400" rtl="0" eaLnBrk="1" latinLnBrk="0" hangingPunct="1">
              <a:spcBef>
                <a:spcPct val="0"/>
              </a:spcBef>
              <a:buNone/>
              <a:defRPr kumimoji="0" lang="en-US" sz="3000" b="1" i="0" u="none" strike="noStrike" kern="1200" cap="all" spc="0" normalizeH="0" baseline="0" dirty="0">
                <a:ln>
                  <a:noFill/>
                </a:ln>
                <a:solidFill>
                  <a:srgbClr val="0094B3"/>
                </a:solidFill>
                <a:effectLst/>
                <a:uLnTx/>
                <a:uFillTx/>
                <a:latin typeface="Arial" pitchFamily="34" charset="0"/>
                <a:ea typeface="+mj-ea"/>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828800"/>
            <a:ext cx="8229600" cy="4297363"/>
          </a:xfrm>
        </p:spPr>
        <p:txBody>
          <a:bodyPr/>
          <a:lstStyle>
            <a:lvl1pPr>
              <a:defRPr sz="2800">
                <a:solidFill>
                  <a:srgbClr val="51626F"/>
                </a:solidFill>
                <a:latin typeface="Arial" pitchFamily="34" charset="0"/>
                <a:cs typeface="Arial" pitchFamily="34" charset="0"/>
              </a:defRPr>
            </a:lvl1pPr>
            <a:lvl2pPr>
              <a:defRPr sz="2400">
                <a:solidFill>
                  <a:srgbClr val="51626F"/>
                </a:solidFill>
                <a:latin typeface="Arial" pitchFamily="34" charset="0"/>
                <a:cs typeface="Arial" pitchFamily="34" charset="0"/>
              </a:defRPr>
            </a:lvl2pPr>
            <a:lvl3pPr>
              <a:defRPr sz="2000">
                <a:solidFill>
                  <a:srgbClr val="51626F"/>
                </a:solidFill>
                <a:latin typeface="Arial" pitchFamily="34" charset="0"/>
                <a:cs typeface="Arial" pitchFamily="34" charset="0"/>
              </a:defRPr>
            </a:lvl3pPr>
            <a:lvl4pPr>
              <a:defRPr sz="1800">
                <a:solidFill>
                  <a:srgbClr val="51626F"/>
                </a:solidFill>
                <a:latin typeface="Arial" pitchFamily="34" charset="0"/>
                <a:cs typeface="Arial" pitchFamily="34" charset="0"/>
              </a:defRPr>
            </a:lvl4pPr>
            <a:lvl5pPr marL="1890713" indent="-228600">
              <a:buClr>
                <a:srgbClr val="51626F"/>
              </a:buClr>
              <a:buFont typeface="Wingdings" pitchFamily="2" charset="2"/>
              <a:buChar char="§"/>
              <a:defRPr sz="1800">
                <a:solidFill>
                  <a:srgbClr val="51626F"/>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p:txBody>
          <a:bodyPr/>
          <a:lstStyle>
            <a:lvl1pPr>
              <a:defRPr>
                <a:solidFill>
                  <a:schemeClr val="bg2"/>
                </a:solidFill>
              </a:defRPr>
            </a:lvl1pPr>
          </a:lstStyle>
          <a:p>
            <a:pPr>
              <a:defRPr/>
            </a:pPr>
            <a:r>
              <a:rPr lang="en-US" dirty="0" smtClean="0"/>
              <a:t>klgates.com</a:t>
            </a:r>
            <a:endParaRPr lang="en-US" dirty="0"/>
          </a:p>
        </p:txBody>
      </p:sp>
      <p:sp>
        <p:nvSpPr>
          <p:cNvPr id="5" name="Slide Number Placeholder 5"/>
          <p:cNvSpPr>
            <a:spLocks noGrp="1"/>
          </p:cNvSpPr>
          <p:nvPr>
            <p:ph type="sldNum" sz="quarter" idx="11"/>
          </p:nvPr>
        </p:nvSpPr>
        <p:spPr>
          <a:xfrm>
            <a:off x="6858000" y="6629400"/>
            <a:ext cx="2133600" cy="192024"/>
          </a:xfrm>
        </p:spPr>
        <p:txBody>
          <a:bodyPr/>
          <a:lstStyle>
            <a:lvl1pPr>
              <a:defRPr>
                <a:solidFill>
                  <a:schemeClr val="bg2"/>
                </a:solidFill>
              </a:defRPr>
            </a:lvl1pPr>
          </a:lstStyle>
          <a:p>
            <a:pPr>
              <a:defRPr/>
            </a:pPr>
            <a:fld id="{C9489E26-CC76-44C1-88B5-9333B76C506F}" type="slidenum">
              <a:rPr lang="en-US" smtClean="0"/>
              <a:pPr>
                <a:defRPr/>
              </a:pPr>
              <a:t>‹#›</a:t>
            </a:fld>
            <a:endParaRPr lang="en-US" dirty="0"/>
          </a:p>
        </p:txBody>
      </p:sp>
      <p:sp>
        <p:nvSpPr>
          <p:cNvPr id="6" name="Date Placeholder 3"/>
          <p:cNvSpPr>
            <a:spLocks noGrp="1"/>
          </p:cNvSpPr>
          <p:nvPr>
            <p:ph type="dt" sz="half" idx="12"/>
          </p:nvPr>
        </p:nvSpPr>
        <p:spPr>
          <a:xfrm>
            <a:off x="228600" y="6629400"/>
            <a:ext cx="2133600" cy="192024"/>
          </a:xfrm>
        </p:spPr>
        <p:txBody>
          <a:bodyPr/>
          <a:lstStyle>
            <a:lvl1pPr algn="l" fontAlgn="auto">
              <a:spcBef>
                <a:spcPts val="0"/>
              </a:spcBef>
              <a:spcAft>
                <a:spcPts val="0"/>
              </a:spcAft>
              <a:defRPr sz="1000">
                <a:solidFill>
                  <a:schemeClr val="bg2"/>
                </a:solidFill>
                <a:latin typeface="Arial" pitchFamily="34" charset="0"/>
                <a:cs typeface="Arial" pitchFamily="34" charset="0"/>
              </a:defRPr>
            </a:lvl1pPr>
          </a:lstStyle>
          <a:p>
            <a:pPr>
              <a:defRPr/>
            </a:pPr>
            <a:fld id="{3272847A-875D-441C-A03F-A085C453277C}" type="datetime4">
              <a:rPr lang="en-US" smtClean="0"/>
              <a:pPr>
                <a:defRPr/>
              </a:pPr>
              <a:t>September 25, 2015</a:t>
            </a:fld>
            <a:endParaRPr lang="en-US" dirty="0"/>
          </a:p>
        </p:txBody>
      </p:sp>
    </p:spTree>
    <p:extLst>
      <p:ext uri="{BB962C8B-B14F-4D97-AF65-F5344CB8AC3E}">
        <p14:creationId xmlns:p14="http://schemas.microsoft.com/office/powerpoint/2010/main" val="38393792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000">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752600"/>
            <a:ext cx="4038600" cy="4373563"/>
          </a:xfrm>
        </p:spPr>
        <p:txBody>
          <a:bodyPr/>
          <a:lstStyle>
            <a:lvl1pPr>
              <a:defRPr sz="2800">
                <a:solidFill>
                  <a:srgbClr val="51626F"/>
                </a:solidFill>
                <a:latin typeface="Arial" pitchFamily="34" charset="0"/>
                <a:cs typeface="Arial" pitchFamily="34" charset="0"/>
              </a:defRPr>
            </a:lvl1pPr>
            <a:lvl2pPr>
              <a:defRPr sz="2400">
                <a:solidFill>
                  <a:srgbClr val="51626F"/>
                </a:solidFill>
                <a:latin typeface="Arial" pitchFamily="34" charset="0"/>
                <a:cs typeface="Arial" pitchFamily="34" charset="0"/>
              </a:defRPr>
            </a:lvl2pPr>
            <a:lvl3pPr>
              <a:defRPr sz="2000">
                <a:solidFill>
                  <a:srgbClr val="51626F"/>
                </a:solidFill>
                <a:latin typeface="Arial" pitchFamily="34" charset="0"/>
                <a:cs typeface="Arial" pitchFamily="34" charset="0"/>
              </a:defRPr>
            </a:lvl3pPr>
            <a:lvl4pPr>
              <a:defRPr sz="1800">
                <a:solidFill>
                  <a:srgbClr val="51626F"/>
                </a:solidFill>
                <a:latin typeface="Arial" pitchFamily="34" charset="0"/>
                <a:cs typeface="Arial" pitchFamily="34" charset="0"/>
              </a:defRPr>
            </a:lvl4pPr>
            <a:lvl5pPr marL="2057400" indent="-228600">
              <a:buFont typeface="Wingdings" pitchFamily="2" charset="2"/>
              <a:buChar char="§"/>
              <a:defRPr sz="1800">
                <a:solidFill>
                  <a:srgbClr val="51626F"/>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52600"/>
            <a:ext cx="4038600" cy="4373563"/>
          </a:xfrm>
        </p:spPr>
        <p:txBody>
          <a:bodyPr/>
          <a:lstStyle>
            <a:lvl1pPr>
              <a:defRPr sz="2800">
                <a:solidFill>
                  <a:srgbClr val="51626F"/>
                </a:solidFill>
                <a:latin typeface="Arial" pitchFamily="34" charset="0"/>
                <a:cs typeface="Arial" pitchFamily="34" charset="0"/>
              </a:defRPr>
            </a:lvl1pPr>
            <a:lvl2pPr>
              <a:defRPr sz="2400">
                <a:solidFill>
                  <a:srgbClr val="51626F"/>
                </a:solidFill>
                <a:latin typeface="Arial" pitchFamily="34" charset="0"/>
                <a:cs typeface="Arial" pitchFamily="34" charset="0"/>
              </a:defRPr>
            </a:lvl2pPr>
            <a:lvl3pPr>
              <a:defRPr sz="2000">
                <a:solidFill>
                  <a:srgbClr val="51626F"/>
                </a:solidFill>
                <a:latin typeface="Arial" pitchFamily="34" charset="0"/>
                <a:cs typeface="Arial" pitchFamily="34" charset="0"/>
              </a:defRPr>
            </a:lvl3pPr>
            <a:lvl4pPr>
              <a:defRPr sz="1800">
                <a:solidFill>
                  <a:srgbClr val="51626F"/>
                </a:solidFill>
                <a:latin typeface="Arial" pitchFamily="34" charset="0"/>
                <a:cs typeface="Arial" pitchFamily="34" charset="0"/>
              </a:defRPr>
            </a:lvl4pPr>
            <a:lvl5pPr marL="2057400" indent="-228600">
              <a:buFont typeface="Wingdings" pitchFamily="2" charset="2"/>
              <a:buChar char="§"/>
              <a:defRPr sz="1800">
                <a:solidFill>
                  <a:srgbClr val="51626F"/>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klgates.com</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EA0CD66-DCFF-46D4-8BCB-47BCAF48A417}" type="slidenum">
              <a:rPr lang="en-US" smtClean="0"/>
              <a:pPr>
                <a:defRPr/>
              </a:pPr>
              <a:t>‹#›</a:t>
            </a:fld>
            <a:endParaRPr lang="en-US" dirty="0"/>
          </a:p>
        </p:txBody>
      </p:sp>
      <p:sp>
        <p:nvSpPr>
          <p:cNvPr id="8" name="Date Placeholder 3"/>
          <p:cNvSpPr>
            <a:spLocks noGrp="1"/>
          </p:cNvSpPr>
          <p:nvPr>
            <p:ph type="dt" sz="half" idx="13"/>
          </p:nvPr>
        </p:nvSpPr>
        <p:spPr>
          <a:xfrm>
            <a:off x="228600" y="6629400"/>
            <a:ext cx="2133600" cy="192024"/>
          </a:xfrm>
        </p:spPr>
        <p:txBody>
          <a:bodyPr/>
          <a:lstStyle>
            <a:lvl1pPr algn="l" fontAlgn="auto">
              <a:spcBef>
                <a:spcPts val="0"/>
              </a:spcBef>
              <a:spcAft>
                <a:spcPts val="0"/>
              </a:spcAft>
              <a:defRPr sz="1000">
                <a:solidFill>
                  <a:schemeClr val="bg2"/>
                </a:solidFill>
                <a:latin typeface="Arial" pitchFamily="34" charset="0"/>
                <a:cs typeface="Arial" pitchFamily="34" charset="0"/>
              </a:defRPr>
            </a:lvl1pPr>
          </a:lstStyle>
          <a:p>
            <a:pPr>
              <a:defRPr/>
            </a:pPr>
            <a:fld id="{3272847A-875D-441C-A03F-A085C453277C}" type="datetime4">
              <a:rPr lang="en-US" smtClean="0"/>
              <a:pPr>
                <a:defRPr/>
              </a:pPr>
              <a:t>September 25, 2015</a:t>
            </a:fld>
            <a:endParaRPr lang="en-US" dirty="0"/>
          </a:p>
        </p:txBody>
      </p:sp>
    </p:spTree>
    <p:extLst>
      <p:ext uri="{BB962C8B-B14F-4D97-AF65-F5344CB8AC3E}">
        <p14:creationId xmlns:p14="http://schemas.microsoft.com/office/powerpoint/2010/main" val="5669823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000">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599"/>
            <a:ext cx="4040188" cy="422275"/>
          </a:xfrm>
        </p:spPr>
        <p:txBody>
          <a:bodyPr anchor="b"/>
          <a:lstStyle>
            <a:lvl1pPr marL="0" indent="0">
              <a:buNone/>
              <a:defRPr sz="1800" b="1">
                <a:solidFill>
                  <a:srgbClr val="51626F"/>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51626F"/>
                </a:solidFill>
                <a:latin typeface="Arial" pitchFamily="34" charset="0"/>
                <a:cs typeface="Arial" pitchFamily="34" charset="0"/>
              </a:defRPr>
            </a:lvl1pPr>
            <a:lvl2pPr>
              <a:defRPr sz="2000">
                <a:solidFill>
                  <a:srgbClr val="51626F"/>
                </a:solidFill>
                <a:latin typeface="Arial" pitchFamily="34" charset="0"/>
                <a:cs typeface="Arial" pitchFamily="34" charset="0"/>
              </a:defRPr>
            </a:lvl2pPr>
            <a:lvl3pPr>
              <a:defRPr sz="1800">
                <a:solidFill>
                  <a:srgbClr val="51626F"/>
                </a:solidFill>
                <a:latin typeface="Arial" pitchFamily="34" charset="0"/>
                <a:cs typeface="Arial" pitchFamily="34" charset="0"/>
              </a:defRPr>
            </a:lvl3pPr>
            <a:lvl4pPr>
              <a:defRPr sz="1600">
                <a:solidFill>
                  <a:srgbClr val="51626F"/>
                </a:solidFill>
                <a:latin typeface="Arial" pitchFamily="34" charset="0"/>
                <a:cs typeface="Arial" pitchFamily="34" charset="0"/>
              </a:defRPr>
            </a:lvl4pPr>
            <a:lvl5pPr marL="2057400" indent="-228600">
              <a:buFont typeface="Wingdings" pitchFamily="2" charset="2"/>
              <a:buChar char="§"/>
              <a:defRPr sz="1600">
                <a:solidFill>
                  <a:srgbClr val="51626F"/>
                </a:solidFill>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52599"/>
            <a:ext cx="4041775" cy="422275"/>
          </a:xfrm>
        </p:spPr>
        <p:txBody>
          <a:bodyPr anchor="b"/>
          <a:lstStyle>
            <a:lvl1pPr marL="0" indent="0">
              <a:buNone/>
              <a:defRPr sz="1800" b="1">
                <a:solidFill>
                  <a:srgbClr val="51626F"/>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51626F"/>
                </a:solidFill>
                <a:latin typeface="Arial" pitchFamily="34" charset="0"/>
                <a:cs typeface="Arial" pitchFamily="34" charset="0"/>
              </a:defRPr>
            </a:lvl1pPr>
            <a:lvl2pPr>
              <a:defRPr sz="2000">
                <a:solidFill>
                  <a:srgbClr val="51626F"/>
                </a:solidFill>
                <a:latin typeface="Arial" pitchFamily="34" charset="0"/>
                <a:cs typeface="Arial" pitchFamily="34" charset="0"/>
              </a:defRPr>
            </a:lvl2pPr>
            <a:lvl3pPr>
              <a:defRPr sz="1800">
                <a:solidFill>
                  <a:srgbClr val="51626F"/>
                </a:solidFill>
                <a:latin typeface="Arial" pitchFamily="34" charset="0"/>
                <a:cs typeface="Arial" pitchFamily="34" charset="0"/>
              </a:defRPr>
            </a:lvl3pPr>
            <a:lvl4pPr>
              <a:defRPr sz="1600">
                <a:solidFill>
                  <a:srgbClr val="51626F"/>
                </a:solidFill>
                <a:latin typeface="Arial" pitchFamily="34" charset="0"/>
                <a:cs typeface="Arial" pitchFamily="34" charset="0"/>
              </a:defRPr>
            </a:lvl4pPr>
            <a:lvl5pPr marL="2057400" indent="-228600">
              <a:buFont typeface="Wingdings" pitchFamily="2" charset="2"/>
              <a:buChar char="§"/>
              <a:defRPr sz="1600">
                <a:solidFill>
                  <a:srgbClr val="51626F"/>
                </a:solidFill>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smtClean="0"/>
              <a:t>klgates.com</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8599E8B-9BC9-4EC4-83DB-29868715FA8D}" type="slidenum">
              <a:rPr lang="en-US" smtClean="0"/>
              <a:pPr>
                <a:defRPr/>
              </a:pPr>
              <a:t>‹#›</a:t>
            </a:fld>
            <a:endParaRPr lang="en-US" dirty="0"/>
          </a:p>
        </p:txBody>
      </p:sp>
      <p:sp>
        <p:nvSpPr>
          <p:cNvPr id="10" name="Date Placeholder 3"/>
          <p:cNvSpPr>
            <a:spLocks noGrp="1"/>
          </p:cNvSpPr>
          <p:nvPr>
            <p:ph type="dt" sz="half" idx="13"/>
          </p:nvPr>
        </p:nvSpPr>
        <p:spPr>
          <a:xfrm>
            <a:off x="228600" y="6629400"/>
            <a:ext cx="2133600" cy="192024"/>
          </a:xfrm>
        </p:spPr>
        <p:txBody>
          <a:bodyPr/>
          <a:lstStyle>
            <a:lvl1pPr algn="l" fontAlgn="auto">
              <a:spcBef>
                <a:spcPts val="0"/>
              </a:spcBef>
              <a:spcAft>
                <a:spcPts val="0"/>
              </a:spcAft>
              <a:defRPr sz="1000">
                <a:solidFill>
                  <a:schemeClr val="bg2"/>
                </a:solidFill>
                <a:latin typeface="Arial" pitchFamily="34" charset="0"/>
                <a:cs typeface="Arial" pitchFamily="34" charset="0"/>
              </a:defRPr>
            </a:lvl1pPr>
          </a:lstStyle>
          <a:p>
            <a:pPr>
              <a:defRPr/>
            </a:pPr>
            <a:fld id="{3272847A-875D-441C-A03F-A085C453277C}" type="datetime4">
              <a:rPr lang="en-US" smtClean="0"/>
              <a:pPr>
                <a:defRPr/>
              </a:pPr>
              <a:t>September 25, 2015</a:t>
            </a:fld>
            <a:endParaRPr lang="en-US" dirty="0"/>
          </a:p>
        </p:txBody>
      </p:sp>
    </p:spTree>
    <p:extLst>
      <p:ext uri="{BB962C8B-B14F-4D97-AF65-F5344CB8AC3E}">
        <p14:creationId xmlns:p14="http://schemas.microsoft.com/office/powerpoint/2010/main" val="111194871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096962"/>
            <a:ext cx="8229600" cy="1189038"/>
          </a:xfrm>
        </p:spPr>
        <p:txBody>
          <a:bodyPr/>
          <a:lstStyle>
            <a:lvl1pPr>
              <a:defRPr sz="3600">
                <a:latin typeface="Arial" pitchFamily="34" charset="0"/>
                <a:cs typeface="Arial" pitchFamily="34" charset="0"/>
              </a:defRPr>
            </a:lvl1pPr>
          </a:lstStyle>
          <a:p>
            <a:r>
              <a:rPr lang="en-US" dirty="0" smtClean="0"/>
              <a:t>CLICK TO EDIT MASTER TITLE STYLE</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smtClean="0"/>
              <a:t>klgates.com</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BC1EC6D-7E3D-4C3D-93A7-14AE4906DA8D}" type="slidenum">
              <a:rPr lang="en-US" smtClean="0"/>
              <a:pPr>
                <a:defRPr/>
              </a:pPr>
              <a:t>‹#›</a:t>
            </a:fld>
            <a:endParaRPr lang="en-US" dirty="0"/>
          </a:p>
        </p:txBody>
      </p:sp>
      <p:sp>
        <p:nvSpPr>
          <p:cNvPr id="6" name="Date Placeholder 3"/>
          <p:cNvSpPr>
            <a:spLocks noGrp="1"/>
          </p:cNvSpPr>
          <p:nvPr>
            <p:ph type="dt" sz="half" idx="13"/>
          </p:nvPr>
        </p:nvSpPr>
        <p:spPr>
          <a:xfrm>
            <a:off x="228600" y="6629400"/>
            <a:ext cx="2133600" cy="192024"/>
          </a:xfrm>
        </p:spPr>
        <p:txBody>
          <a:bodyPr/>
          <a:lstStyle>
            <a:lvl1pPr algn="l" fontAlgn="auto">
              <a:spcBef>
                <a:spcPts val="0"/>
              </a:spcBef>
              <a:spcAft>
                <a:spcPts val="0"/>
              </a:spcAft>
              <a:defRPr sz="1000">
                <a:solidFill>
                  <a:schemeClr val="bg2"/>
                </a:solidFill>
                <a:latin typeface="Arial" pitchFamily="34" charset="0"/>
                <a:cs typeface="Arial" pitchFamily="34" charset="0"/>
              </a:defRPr>
            </a:lvl1pPr>
          </a:lstStyle>
          <a:p>
            <a:pPr>
              <a:defRPr/>
            </a:pPr>
            <a:fld id="{3272847A-875D-441C-A03F-A085C453277C}" type="datetime4">
              <a:rPr lang="en-US" smtClean="0"/>
              <a:pPr>
                <a:defRPr/>
              </a:pPr>
              <a:t>September 25, 2015</a:t>
            </a:fld>
            <a:endParaRPr lang="en-US" dirty="0"/>
          </a:p>
        </p:txBody>
      </p:sp>
    </p:spTree>
    <p:extLst>
      <p:ext uri="{BB962C8B-B14F-4D97-AF65-F5344CB8AC3E}">
        <p14:creationId xmlns:p14="http://schemas.microsoft.com/office/powerpoint/2010/main" val="9446393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4"/>
          <p:cNvSpPr>
            <a:spLocks noGrp="1"/>
          </p:cNvSpPr>
          <p:nvPr>
            <p:ph type="ftr" sz="quarter" idx="11"/>
          </p:nvPr>
        </p:nvSpPr>
        <p:spPr/>
        <p:txBody>
          <a:bodyPr/>
          <a:lstStyle>
            <a:lvl1pPr>
              <a:defRPr/>
            </a:lvl1pPr>
          </a:lstStyle>
          <a:p>
            <a:pPr>
              <a:defRPr/>
            </a:pPr>
            <a:r>
              <a:rPr lang="en-US" dirty="0" smtClean="0"/>
              <a:t>klgates.com</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C4ED49E-153D-481D-BCED-61772A7EBFF0}" type="slidenum">
              <a:rPr lang="en-US" smtClean="0"/>
              <a:pPr>
                <a:defRPr/>
              </a:pPr>
              <a:t>‹#›</a:t>
            </a:fld>
            <a:endParaRPr lang="en-US" dirty="0"/>
          </a:p>
        </p:txBody>
      </p:sp>
      <p:sp>
        <p:nvSpPr>
          <p:cNvPr id="5" name="Date Placeholder 3"/>
          <p:cNvSpPr>
            <a:spLocks noGrp="1"/>
          </p:cNvSpPr>
          <p:nvPr>
            <p:ph type="dt" sz="half" idx="13"/>
          </p:nvPr>
        </p:nvSpPr>
        <p:spPr>
          <a:xfrm>
            <a:off x="228600" y="6629400"/>
            <a:ext cx="2133600" cy="192024"/>
          </a:xfrm>
        </p:spPr>
        <p:txBody>
          <a:bodyPr/>
          <a:lstStyle>
            <a:lvl1pPr algn="l" fontAlgn="auto">
              <a:spcBef>
                <a:spcPts val="0"/>
              </a:spcBef>
              <a:spcAft>
                <a:spcPts val="0"/>
              </a:spcAft>
              <a:defRPr sz="1000">
                <a:solidFill>
                  <a:schemeClr val="bg2"/>
                </a:solidFill>
                <a:latin typeface="Arial" pitchFamily="34" charset="0"/>
                <a:cs typeface="Arial" pitchFamily="34" charset="0"/>
              </a:defRPr>
            </a:lvl1pPr>
          </a:lstStyle>
          <a:p>
            <a:pPr>
              <a:defRPr/>
            </a:pPr>
            <a:fld id="{3272847A-875D-441C-A03F-A085C453277C}" type="datetime4">
              <a:rPr lang="en-US" smtClean="0"/>
              <a:pPr>
                <a:defRPr/>
              </a:pPr>
              <a:t>September 25, 2015</a:t>
            </a:fld>
            <a:endParaRPr lang="en-US" dirty="0"/>
          </a:p>
        </p:txBody>
      </p:sp>
    </p:spTree>
    <p:extLst>
      <p:ext uri="{BB962C8B-B14F-4D97-AF65-F5344CB8AC3E}">
        <p14:creationId xmlns:p14="http://schemas.microsoft.com/office/powerpoint/2010/main" val="15106564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895350"/>
            <a:ext cx="3008313" cy="1162050"/>
          </a:xfrm>
        </p:spPr>
        <p:txBody>
          <a:bodyPr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14400"/>
            <a:ext cx="5111750" cy="5211763"/>
          </a:xfrm>
        </p:spPr>
        <p:txBody>
          <a:bodyPr/>
          <a:lstStyle>
            <a:lvl1pPr>
              <a:defRPr sz="2800">
                <a:solidFill>
                  <a:srgbClr val="51626F"/>
                </a:solidFill>
                <a:latin typeface="Arial" pitchFamily="34" charset="0"/>
                <a:cs typeface="Arial" pitchFamily="34" charset="0"/>
              </a:defRPr>
            </a:lvl1pPr>
            <a:lvl2pPr>
              <a:defRPr sz="2400">
                <a:solidFill>
                  <a:srgbClr val="51626F"/>
                </a:solidFill>
                <a:latin typeface="Arial" pitchFamily="34" charset="0"/>
                <a:cs typeface="Arial" pitchFamily="34" charset="0"/>
              </a:defRPr>
            </a:lvl2pPr>
            <a:lvl3pPr>
              <a:defRPr sz="2000">
                <a:solidFill>
                  <a:srgbClr val="51626F"/>
                </a:solidFill>
                <a:latin typeface="Arial" pitchFamily="34" charset="0"/>
                <a:cs typeface="Arial" pitchFamily="34" charset="0"/>
              </a:defRPr>
            </a:lvl3pPr>
            <a:lvl4pPr>
              <a:defRPr sz="1800">
                <a:solidFill>
                  <a:srgbClr val="51626F"/>
                </a:solidFill>
                <a:latin typeface="Arial" pitchFamily="34" charset="0"/>
                <a:cs typeface="Arial" pitchFamily="34" charset="0"/>
              </a:defRPr>
            </a:lvl4pPr>
            <a:lvl5pPr marL="2057400" indent="-228600">
              <a:buClr>
                <a:srgbClr val="51626F"/>
              </a:buClr>
              <a:buFont typeface="Wingdings" pitchFamily="2" charset="2"/>
              <a:buChar char="§"/>
              <a:defRPr sz="1800">
                <a:solidFill>
                  <a:srgbClr val="51626F"/>
                </a:solidFill>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057400"/>
            <a:ext cx="3008313" cy="40687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1"/>
          </p:nvPr>
        </p:nvSpPr>
        <p:spPr/>
        <p:txBody>
          <a:bodyPr/>
          <a:lstStyle>
            <a:lvl1pPr>
              <a:defRPr/>
            </a:lvl1pPr>
          </a:lstStyle>
          <a:p>
            <a:pPr>
              <a:defRPr/>
            </a:pPr>
            <a:r>
              <a:rPr lang="en-US" dirty="0" smtClean="0"/>
              <a:t>klgates.com</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1AC45DF-C2EE-4EC3-B2FD-A1E0023E8ABB}" type="slidenum">
              <a:rPr lang="en-US" smtClean="0"/>
              <a:pPr>
                <a:defRPr/>
              </a:pPr>
              <a:t>‹#›</a:t>
            </a:fld>
            <a:endParaRPr lang="en-US" dirty="0"/>
          </a:p>
        </p:txBody>
      </p:sp>
      <p:sp>
        <p:nvSpPr>
          <p:cNvPr id="8" name="Date Placeholder 3"/>
          <p:cNvSpPr>
            <a:spLocks noGrp="1"/>
          </p:cNvSpPr>
          <p:nvPr>
            <p:ph type="dt" sz="half" idx="13"/>
          </p:nvPr>
        </p:nvSpPr>
        <p:spPr>
          <a:xfrm>
            <a:off x="228600" y="6629400"/>
            <a:ext cx="2133600" cy="192024"/>
          </a:xfrm>
        </p:spPr>
        <p:txBody>
          <a:bodyPr/>
          <a:lstStyle>
            <a:lvl1pPr algn="l" fontAlgn="auto">
              <a:spcBef>
                <a:spcPts val="0"/>
              </a:spcBef>
              <a:spcAft>
                <a:spcPts val="0"/>
              </a:spcAft>
              <a:defRPr sz="1000">
                <a:solidFill>
                  <a:schemeClr val="bg2"/>
                </a:solidFill>
                <a:latin typeface="Arial" pitchFamily="34" charset="0"/>
                <a:cs typeface="Arial" pitchFamily="34" charset="0"/>
              </a:defRPr>
            </a:lvl1pPr>
          </a:lstStyle>
          <a:p>
            <a:pPr>
              <a:defRPr/>
            </a:pPr>
            <a:fld id="{3272847A-875D-441C-A03F-A085C453277C}" type="datetime4">
              <a:rPr lang="en-US" smtClean="0"/>
              <a:pPr>
                <a:defRPr/>
              </a:pPr>
              <a:t>September 25, 2015</a:t>
            </a:fld>
            <a:endParaRPr lang="en-US" dirty="0"/>
          </a:p>
        </p:txBody>
      </p:sp>
    </p:spTree>
    <p:extLst>
      <p:ext uri="{BB962C8B-B14F-4D97-AF65-F5344CB8AC3E}">
        <p14:creationId xmlns:p14="http://schemas.microsoft.com/office/powerpoint/2010/main" val="13618510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51626F"/>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1"/>
          </p:nvPr>
        </p:nvSpPr>
        <p:spPr/>
        <p:txBody>
          <a:bodyPr/>
          <a:lstStyle>
            <a:lvl1pPr>
              <a:defRPr/>
            </a:lvl1pPr>
          </a:lstStyle>
          <a:p>
            <a:pPr>
              <a:defRPr/>
            </a:pPr>
            <a:r>
              <a:rPr lang="en-US" dirty="0" smtClean="0"/>
              <a:t>klgates.com</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C87B223B-8B6D-4CF0-B847-53E476C2FA22}" type="slidenum">
              <a:rPr lang="en-US" smtClean="0"/>
              <a:pPr>
                <a:defRPr/>
              </a:pPr>
              <a:t>‹#›</a:t>
            </a:fld>
            <a:endParaRPr lang="en-US" dirty="0"/>
          </a:p>
        </p:txBody>
      </p:sp>
      <p:sp>
        <p:nvSpPr>
          <p:cNvPr id="9" name="Date Placeholder 3"/>
          <p:cNvSpPr>
            <a:spLocks noGrp="1"/>
          </p:cNvSpPr>
          <p:nvPr>
            <p:ph type="dt" sz="half" idx="13"/>
          </p:nvPr>
        </p:nvSpPr>
        <p:spPr>
          <a:xfrm>
            <a:off x="228600" y="6629400"/>
            <a:ext cx="2133600" cy="192024"/>
          </a:xfrm>
        </p:spPr>
        <p:txBody>
          <a:bodyPr/>
          <a:lstStyle>
            <a:lvl1pPr algn="l" fontAlgn="auto">
              <a:spcBef>
                <a:spcPts val="0"/>
              </a:spcBef>
              <a:spcAft>
                <a:spcPts val="0"/>
              </a:spcAft>
              <a:defRPr sz="1000">
                <a:solidFill>
                  <a:schemeClr val="bg2"/>
                </a:solidFill>
                <a:latin typeface="Arial" pitchFamily="34" charset="0"/>
                <a:cs typeface="Arial" pitchFamily="34" charset="0"/>
              </a:defRPr>
            </a:lvl1pPr>
          </a:lstStyle>
          <a:p>
            <a:pPr>
              <a:defRPr/>
            </a:pPr>
            <a:fld id="{3272847A-875D-441C-A03F-A085C453277C}" type="datetime4">
              <a:rPr lang="en-US" smtClean="0"/>
              <a:pPr>
                <a:defRPr/>
              </a:pPr>
              <a:t>September 25, 2015</a:t>
            </a:fld>
            <a:endParaRPr lang="en-US" dirty="0"/>
          </a:p>
        </p:txBody>
      </p:sp>
    </p:spTree>
    <p:extLst>
      <p:ext uri="{BB962C8B-B14F-4D97-AF65-F5344CB8AC3E}">
        <p14:creationId xmlns:p14="http://schemas.microsoft.com/office/powerpoint/2010/main" val="47764139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ull Quote">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4397375"/>
          </a:xfrm>
        </p:spPr>
        <p:txBody>
          <a:bodyPr/>
          <a:lstStyle>
            <a:lvl1pPr marL="0" marR="0" indent="0" algn="l" defTabSz="914400" rtl="0" eaLnBrk="0" fontAlgn="base" latinLnBrk="0" hangingPunct="0">
              <a:lnSpc>
                <a:spcPct val="100000"/>
              </a:lnSpc>
              <a:spcBef>
                <a:spcPct val="0"/>
              </a:spcBef>
              <a:spcAft>
                <a:spcPct val="0"/>
              </a:spcAft>
              <a:tabLst/>
              <a:defRPr sz="3200" b="0" cap="all">
                <a:solidFill>
                  <a:srgbClr val="E66E32"/>
                </a:solidFill>
                <a:latin typeface="Arial" pitchFamily="34" charset="0"/>
                <a:cs typeface="Arial" pitchFamily="34" charset="0"/>
              </a:defRPr>
            </a:lvl1pPr>
          </a:lstStyle>
          <a:p>
            <a:pPr lvl="0"/>
            <a:r>
              <a:rPr lang="en-US" noProof="0" smtClean="0"/>
              <a:t>Click to edit Master title style</a:t>
            </a:r>
            <a:endParaRPr lang="en-US" noProof="0" dirty="0"/>
          </a:p>
        </p:txBody>
      </p:sp>
      <p:sp>
        <p:nvSpPr>
          <p:cNvPr id="4" name="Footer Placeholder 4"/>
          <p:cNvSpPr>
            <a:spLocks noGrp="1"/>
          </p:cNvSpPr>
          <p:nvPr>
            <p:ph type="ftr" sz="quarter" idx="11"/>
          </p:nvPr>
        </p:nvSpPr>
        <p:spPr/>
        <p:txBody>
          <a:bodyPr/>
          <a:lstStyle>
            <a:lvl1pPr>
              <a:defRPr/>
            </a:lvl1pPr>
          </a:lstStyle>
          <a:p>
            <a:pPr>
              <a:defRPr/>
            </a:pPr>
            <a:r>
              <a:rPr lang="en-US" dirty="0" smtClean="0"/>
              <a:t>klgates.com</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47BDB4A6-6A0D-4584-850A-81046701EE45}" type="slidenum">
              <a:rPr lang="en-US" smtClean="0"/>
              <a:pPr>
                <a:defRPr/>
              </a:pPr>
              <a:t>‹#›</a:t>
            </a:fld>
            <a:endParaRPr lang="en-US" dirty="0"/>
          </a:p>
        </p:txBody>
      </p:sp>
      <p:sp>
        <p:nvSpPr>
          <p:cNvPr id="6" name="Date Placeholder 3"/>
          <p:cNvSpPr>
            <a:spLocks noGrp="1"/>
          </p:cNvSpPr>
          <p:nvPr>
            <p:ph type="dt" sz="half" idx="13"/>
          </p:nvPr>
        </p:nvSpPr>
        <p:spPr>
          <a:xfrm>
            <a:off x="228600" y="6629400"/>
            <a:ext cx="2133600" cy="192024"/>
          </a:xfrm>
        </p:spPr>
        <p:txBody>
          <a:bodyPr/>
          <a:lstStyle>
            <a:lvl1pPr algn="l" fontAlgn="auto">
              <a:spcBef>
                <a:spcPts val="0"/>
              </a:spcBef>
              <a:spcAft>
                <a:spcPts val="0"/>
              </a:spcAft>
              <a:defRPr sz="1000">
                <a:solidFill>
                  <a:schemeClr val="bg2"/>
                </a:solidFill>
                <a:latin typeface="Arial" pitchFamily="34" charset="0"/>
                <a:cs typeface="Arial" pitchFamily="34" charset="0"/>
              </a:defRPr>
            </a:lvl1pPr>
          </a:lstStyle>
          <a:p>
            <a:pPr>
              <a:defRPr/>
            </a:pPr>
            <a:fld id="{3272847A-875D-441C-A03F-A085C453277C}" type="datetime4">
              <a:rPr lang="en-US" smtClean="0"/>
              <a:pPr>
                <a:defRPr/>
              </a:pPr>
              <a:t>September 25, 2015</a:t>
            </a:fld>
            <a:endParaRPr lang="en-US" dirty="0"/>
          </a:p>
        </p:txBody>
      </p:sp>
    </p:spTree>
    <p:extLst>
      <p:ext uri="{BB962C8B-B14F-4D97-AF65-F5344CB8AC3E}">
        <p14:creationId xmlns:p14="http://schemas.microsoft.com/office/powerpoint/2010/main" val="212112630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bwMode="auto">
          <a:xfrm>
            <a:off x="0" y="6518275"/>
            <a:ext cx="9144000" cy="304800"/>
          </a:xfrm>
          <a:prstGeom prst="rect">
            <a:avLst/>
          </a:prstGeom>
          <a:gradFill>
            <a:gsLst>
              <a:gs pos="0">
                <a:schemeClr val="bg1">
                  <a:lumMod val="65000"/>
                </a:schemeClr>
              </a:gs>
              <a:gs pos="42000">
                <a:schemeClr val="bg1"/>
              </a:gs>
              <a:gs pos="100000">
                <a:schemeClr val="bg1"/>
              </a:gs>
            </a:gsLst>
            <a:lin ang="5400000" scaled="0"/>
          </a:gradFill>
          <a:ln w="9525" cap="flat" cmpd="sng" algn="ctr">
            <a:noFill/>
            <a:prstDash val="solid"/>
            <a:round/>
            <a:headEnd type="none" w="med" len="med"/>
            <a:tailEnd type="none" w="med" len="med"/>
          </a:ln>
          <a:effectLst/>
          <a:extLst/>
        </p:spPr>
        <p:txBody>
          <a:bodyPr/>
          <a:lstStyle/>
          <a:p>
            <a:pPr fontAlgn="auto">
              <a:spcBef>
                <a:spcPts val="0"/>
              </a:spcBef>
              <a:spcAft>
                <a:spcPts val="0"/>
              </a:spcAft>
              <a:defRPr/>
            </a:pPr>
            <a:endParaRPr lang="en-US" dirty="0">
              <a:effectLst>
                <a:outerShdw blurRad="50800" dist="38100" dir="13500000" algn="br" rotWithShape="0">
                  <a:prstClr val="black">
                    <a:alpha val="40000"/>
                  </a:prstClr>
                </a:outerShdw>
              </a:effectLst>
              <a:latin typeface="Arial" pitchFamily="34" charset="0"/>
              <a:cs typeface="Arial" pitchFamily="34" charset="0"/>
            </a:endParaRPr>
          </a:p>
        </p:txBody>
      </p:sp>
      <p:sp>
        <p:nvSpPr>
          <p:cNvPr id="1027" name="Title Placeholder 1"/>
          <p:cNvSpPr>
            <a:spLocks noGrp="1"/>
          </p:cNvSpPr>
          <p:nvPr>
            <p:ph type="title"/>
          </p:nvPr>
        </p:nvSpPr>
        <p:spPr bwMode="auto">
          <a:xfrm>
            <a:off x="457200" y="1096963"/>
            <a:ext cx="8229600"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8" name="Text Placeholder 2"/>
          <p:cNvSpPr>
            <a:spLocks noGrp="1"/>
          </p:cNvSpPr>
          <p:nvPr>
            <p:ph type="body" idx="1"/>
          </p:nvPr>
        </p:nvSpPr>
        <p:spPr bwMode="auto">
          <a:xfrm>
            <a:off x="457200" y="1752600"/>
            <a:ext cx="82296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Footer Placeholder 4"/>
          <p:cNvSpPr>
            <a:spLocks noGrp="1"/>
          </p:cNvSpPr>
          <p:nvPr>
            <p:ph type="ftr" sz="quarter" idx="3"/>
          </p:nvPr>
        </p:nvSpPr>
        <p:spPr>
          <a:xfrm>
            <a:off x="3124200" y="6629400"/>
            <a:ext cx="2895600" cy="193675"/>
          </a:xfrm>
          <a:prstGeom prst="rect">
            <a:avLst/>
          </a:prstGeom>
        </p:spPr>
        <p:txBody>
          <a:bodyPr vert="horz" lIns="91440" tIns="45720" rIns="91440" bIns="45720" rtlCol="0" anchor="ctr"/>
          <a:lstStyle>
            <a:lvl1pPr algn="ctr" fontAlgn="auto">
              <a:spcBef>
                <a:spcPts val="0"/>
              </a:spcBef>
              <a:spcAft>
                <a:spcPts val="0"/>
              </a:spcAft>
              <a:defRPr sz="1000" dirty="0">
                <a:solidFill>
                  <a:schemeClr val="bg2"/>
                </a:solidFill>
                <a:latin typeface="Arial" pitchFamily="34" charset="0"/>
                <a:cs typeface="Arial" pitchFamily="34" charset="0"/>
              </a:defRPr>
            </a:lvl1pPr>
          </a:lstStyle>
          <a:p>
            <a:pPr>
              <a:defRPr/>
            </a:pPr>
            <a:r>
              <a:rPr lang="en-US" dirty="0" smtClean="0"/>
              <a:t>klgates.com</a:t>
            </a:r>
            <a:endParaRPr lang="en-US" dirty="0"/>
          </a:p>
        </p:txBody>
      </p:sp>
      <p:sp>
        <p:nvSpPr>
          <p:cNvPr id="6" name="Slide Number Placeholder 5"/>
          <p:cNvSpPr>
            <a:spLocks noGrp="1"/>
          </p:cNvSpPr>
          <p:nvPr>
            <p:ph type="sldNum" sz="quarter" idx="4"/>
          </p:nvPr>
        </p:nvSpPr>
        <p:spPr>
          <a:xfrm>
            <a:off x="6781800" y="6629400"/>
            <a:ext cx="2133600" cy="193675"/>
          </a:xfrm>
          <a:prstGeom prst="rect">
            <a:avLst/>
          </a:prstGeom>
        </p:spPr>
        <p:txBody>
          <a:bodyPr vert="horz" lIns="91440" tIns="45720" rIns="91440" bIns="45720" rtlCol="0" anchor="ctr"/>
          <a:lstStyle>
            <a:lvl1pPr algn="r" fontAlgn="auto">
              <a:spcBef>
                <a:spcPts val="0"/>
              </a:spcBef>
              <a:spcAft>
                <a:spcPts val="0"/>
              </a:spcAft>
              <a:defRPr sz="1000">
                <a:solidFill>
                  <a:schemeClr val="bg2"/>
                </a:solidFill>
                <a:latin typeface="Arial" pitchFamily="34" charset="0"/>
                <a:cs typeface="Arial" pitchFamily="34" charset="0"/>
              </a:defRPr>
            </a:lvl1pPr>
          </a:lstStyle>
          <a:p>
            <a:pPr>
              <a:defRPr/>
            </a:pPr>
            <a:fld id="{1B87EFBB-23AA-4D8C-A6E3-77E6584CD387}" type="slidenum">
              <a:rPr lang="en-US" smtClean="0"/>
              <a:pPr>
                <a:defRPr/>
              </a:pPr>
              <a:t>‹#›</a:t>
            </a:fld>
            <a:endParaRPr lang="en-US" dirty="0"/>
          </a:p>
        </p:txBody>
      </p:sp>
      <p:pic>
        <p:nvPicPr>
          <p:cNvPr id="1031" name="Picture 8"/>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086600" y="0"/>
            <a:ext cx="15335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2"/>
          </p:nvPr>
        </p:nvSpPr>
        <p:spPr>
          <a:xfrm>
            <a:off x="152400" y="6629400"/>
            <a:ext cx="2133600" cy="193675"/>
          </a:xfrm>
          <a:prstGeom prst="rect">
            <a:avLst/>
          </a:prstGeom>
        </p:spPr>
        <p:txBody>
          <a:bodyPr vert="horz" lIns="91440" tIns="45720" rIns="91440" bIns="45720" rtlCol="0" anchor="ctr"/>
          <a:lstStyle>
            <a:lvl1pPr algn="l">
              <a:defRPr sz="1000" smtClean="0">
                <a:solidFill>
                  <a:schemeClr val="bg2"/>
                </a:solidFill>
                <a:latin typeface="+mn-lt"/>
              </a:defRPr>
            </a:lvl1pPr>
          </a:lstStyle>
          <a:p>
            <a:pPr>
              <a:defRPr/>
            </a:pPr>
            <a:fld id="{DDF09AC3-ECCC-43FD-A87F-F2D0615A8396}" type="datetimeFigureOut">
              <a:rPr lang="en-US" smtClean="0"/>
              <a:pPr>
                <a:defRPr/>
              </a:pPr>
              <a:t>9/25/15</a:t>
            </a:fld>
            <a:endParaRPr lang="en-US" dirty="0"/>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6" r:id="rId3"/>
    <p:sldLayoutId id="2147483747" r:id="rId4"/>
    <p:sldLayoutId id="2147483748" r:id="rId5"/>
    <p:sldLayoutId id="2147483749" r:id="rId6"/>
    <p:sldLayoutId id="2147483750" r:id="rId7"/>
    <p:sldLayoutId id="2147483751" r:id="rId8"/>
    <p:sldLayoutId id="2147483743" r:id="rId9"/>
    <p:sldLayoutId id="2147483744" r:id="rId10"/>
    <p:sldLayoutId id="2147483745" r:id="rId11"/>
  </p:sldLayoutIdLst>
  <p:timing>
    <p:tnLst>
      <p:par>
        <p:cTn id="1" dur="indefinite" restart="never" nodeType="tmRoot"/>
      </p:par>
    </p:tnLst>
  </p:timing>
  <p:hf hdr="0" dt="0"/>
  <p:txStyles>
    <p:titleStyle>
      <a:lvl1pPr algn="l" rtl="0" eaLnBrk="1" fontAlgn="base" hangingPunct="1">
        <a:spcBef>
          <a:spcPct val="0"/>
        </a:spcBef>
        <a:spcAft>
          <a:spcPct val="0"/>
        </a:spcAft>
        <a:defRPr sz="3000" b="1" kern="1200">
          <a:solidFill>
            <a:srgbClr val="0094B3"/>
          </a:solidFill>
          <a:latin typeface="Arial" pitchFamily="34" charset="0"/>
          <a:ea typeface="+mj-ea"/>
          <a:cs typeface="Arial" pitchFamily="34" charset="0"/>
        </a:defRPr>
      </a:lvl1pPr>
      <a:lvl2pPr algn="l" rtl="0" eaLnBrk="1" fontAlgn="base" hangingPunct="1">
        <a:spcBef>
          <a:spcPct val="0"/>
        </a:spcBef>
        <a:spcAft>
          <a:spcPct val="0"/>
        </a:spcAft>
        <a:defRPr sz="2800" b="1">
          <a:solidFill>
            <a:srgbClr val="0094B3"/>
          </a:solidFill>
          <a:latin typeface="Arial" charset="0"/>
          <a:cs typeface="Arial" charset="0"/>
        </a:defRPr>
      </a:lvl2pPr>
      <a:lvl3pPr algn="l" rtl="0" eaLnBrk="1" fontAlgn="base" hangingPunct="1">
        <a:spcBef>
          <a:spcPct val="0"/>
        </a:spcBef>
        <a:spcAft>
          <a:spcPct val="0"/>
        </a:spcAft>
        <a:defRPr sz="2800" b="1">
          <a:solidFill>
            <a:srgbClr val="0094B3"/>
          </a:solidFill>
          <a:latin typeface="Arial" charset="0"/>
          <a:cs typeface="Arial" charset="0"/>
        </a:defRPr>
      </a:lvl3pPr>
      <a:lvl4pPr algn="l" rtl="0" eaLnBrk="1" fontAlgn="base" hangingPunct="1">
        <a:spcBef>
          <a:spcPct val="0"/>
        </a:spcBef>
        <a:spcAft>
          <a:spcPct val="0"/>
        </a:spcAft>
        <a:defRPr sz="2800" b="1">
          <a:solidFill>
            <a:srgbClr val="0094B3"/>
          </a:solidFill>
          <a:latin typeface="Arial" charset="0"/>
          <a:cs typeface="Arial" charset="0"/>
        </a:defRPr>
      </a:lvl4pPr>
      <a:lvl5pPr algn="l" rtl="0" eaLnBrk="1" fontAlgn="base" hangingPunct="1">
        <a:spcBef>
          <a:spcPct val="0"/>
        </a:spcBef>
        <a:spcAft>
          <a:spcPct val="0"/>
        </a:spcAft>
        <a:defRPr sz="2800" b="1">
          <a:solidFill>
            <a:srgbClr val="0094B3"/>
          </a:solidFill>
          <a:latin typeface="Arial" charset="0"/>
          <a:cs typeface="Arial" charset="0"/>
        </a:defRPr>
      </a:lvl5pPr>
      <a:lvl6pPr marL="457200" algn="l" rtl="0" eaLnBrk="1" fontAlgn="base" hangingPunct="1">
        <a:spcBef>
          <a:spcPct val="0"/>
        </a:spcBef>
        <a:spcAft>
          <a:spcPct val="0"/>
        </a:spcAft>
        <a:defRPr sz="4400">
          <a:solidFill>
            <a:srgbClr val="0094B3"/>
          </a:solidFill>
          <a:latin typeface="Arial" charset="0"/>
          <a:cs typeface="Arial" charset="0"/>
        </a:defRPr>
      </a:lvl6pPr>
      <a:lvl7pPr marL="914400" algn="l" rtl="0" eaLnBrk="1" fontAlgn="base" hangingPunct="1">
        <a:spcBef>
          <a:spcPct val="0"/>
        </a:spcBef>
        <a:spcAft>
          <a:spcPct val="0"/>
        </a:spcAft>
        <a:defRPr sz="4400">
          <a:solidFill>
            <a:srgbClr val="0094B3"/>
          </a:solidFill>
          <a:latin typeface="Arial" charset="0"/>
          <a:cs typeface="Arial" charset="0"/>
        </a:defRPr>
      </a:lvl7pPr>
      <a:lvl8pPr marL="1371600" algn="l" rtl="0" eaLnBrk="1" fontAlgn="base" hangingPunct="1">
        <a:spcBef>
          <a:spcPct val="0"/>
        </a:spcBef>
        <a:spcAft>
          <a:spcPct val="0"/>
        </a:spcAft>
        <a:defRPr sz="4400">
          <a:solidFill>
            <a:srgbClr val="0094B3"/>
          </a:solidFill>
          <a:latin typeface="Arial" charset="0"/>
          <a:cs typeface="Arial" charset="0"/>
        </a:defRPr>
      </a:lvl8pPr>
      <a:lvl9pPr marL="1828800" algn="l" rtl="0" eaLnBrk="1" fontAlgn="base" hangingPunct="1">
        <a:spcBef>
          <a:spcPct val="0"/>
        </a:spcBef>
        <a:spcAft>
          <a:spcPct val="0"/>
        </a:spcAft>
        <a:defRPr sz="4400">
          <a:solidFill>
            <a:srgbClr val="0094B3"/>
          </a:solidFill>
          <a:latin typeface="Arial" charset="0"/>
          <a:cs typeface="Arial" charset="0"/>
        </a:defRPr>
      </a:lvl9pPr>
    </p:titleStyle>
    <p:bodyStyle>
      <a:lvl1pPr marL="342900" indent="-342900" algn="l" rtl="0" eaLnBrk="1" fontAlgn="base" hangingPunct="1">
        <a:spcBef>
          <a:spcPct val="20000"/>
        </a:spcBef>
        <a:spcAft>
          <a:spcPct val="0"/>
        </a:spcAft>
        <a:buFont typeface="Wingdings" pitchFamily="2" charset="2"/>
        <a:buChar char="§"/>
        <a:defRPr sz="2800" kern="1200">
          <a:solidFill>
            <a:srgbClr val="51626F"/>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rgbClr val="0094B3"/>
        </a:buClr>
        <a:buFont typeface="Wingdings" pitchFamily="2" charset="2"/>
        <a:buChar char="§"/>
        <a:defRPr sz="2400" kern="1200">
          <a:solidFill>
            <a:srgbClr val="51626F"/>
          </a:solidFill>
          <a:latin typeface="Arial" pitchFamily="34" charset="0"/>
          <a:ea typeface="+mn-ea"/>
          <a:cs typeface="Arial" pitchFamily="34" charset="0"/>
        </a:defRPr>
      </a:lvl2pPr>
      <a:lvl3pPr marL="1143000" indent="-228600" algn="l" rtl="0" eaLnBrk="1" fontAlgn="base" hangingPunct="1">
        <a:spcBef>
          <a:spcPct val="20000"/>
        </a:spcBef>
        <a:spcAft>
          <a:spcPct val="0"/>
        </a:spcAft>
        <a:buClr>
          <a:srgbClr val="E66E32"/>
        </a:buClr>
        <a:buFont typeface="Wingdings" pitchFamily="2" charset="2"/>
        <a:buChar char="§"/>
        <a:defRPr sz="2000" kern="1200">
          <a:solidFill>
            <a:srgbClr val="51626F"/>
          </a:solidFill>
          <a:latin typeface="Arial" pitchFamily="34" charset="0"/>
          <a:ea typeface="+mn-ea"/>
          <a:cs typeface="Arial" pitchFamily="34" charset="0"/>
        </a:defRPr>
      </a:lvl3pPr>
      <a:lvl4pPr marL="1485900" indent="-228600" algn="l" rtl="0" eaLnBrk="1" fontAlgn="base" hangingPunct="1">
        <a:spcBef>
          <a:spcPct val="20000"/>
        </a:spcBef>
        <a:spcAft>
          <a:spcPct val="0"/>
        </a:spcAft>
        <a:buClr>
          <a:srgbClr val="51626F"/>
        </a:buClr>
        <a:buFont typeface="Wingdings" pitchFamily="2" charset="2"/>
        <a:buChar char="§"/>
        <a:defRPr sz="1800" kern="1200">
          <a:solidFill>
            <a:srgbClr val="51626F"/>
          </a:solidFill>
          <a:latin typeface="Arial" pitchFamily="34" charset="0"/>
          <a:ea typeface="+mn-ea"/>
          <a:cs typeface="Arial" pitchFamily="34" charset="0"/>
        </a:defRPr>
      </a:lvl4pPr>
      <a:lvl5pPr marL="1831975" indent="-228600" algn="l" rtl="0" eaLnBrk="1" fontAlgn="base" hangingPunct="1">
        <a:spcBef>
          <a:spcPct val="20000"/>
        </a:spcBef>
        <a:spcAft>
          <a:spcPct val="0"/>
        </a:spcAft>
        <a:buClr>
          <a:schemeClr val="bg2"/>
        </a:buClr>
        <a:buFont typeface="Wingdings" pitchFamily="2" charset="2"/>
        <a:buChar char="§"/>
        <a:defRPr sz="1800" kern="1200">
          <a:solidFill>
            <a:schemeClr val="bg2"/>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4"/>
          <p:cNvSpPr>
            <a:spLocks noGrp="1"/>
          </p:cNvSpPr>
          <p:nvPr>
            <p:ph type="ctrTitle"/>
          </p:nvPr>
        </p:nvSpPr>
        <p:spPr>
          <a:xfrm>
            <a:off x="1219200" y="4445000"/>
            <a:ext cx="7391400" cy="711200"/>
          </a:xfrm>
        </p:spPr>
        <p:txBody>
          <a:bodyPr/>
          <a:lstStyle/>
          <a:p>
            <a:pPr algn="ctr"/>
            <a:r>
              <a:rPr altLang="en-US" sz="2400" b="1" dirty="0" smtClean="0">
                <a:latin typeface="Arial" charset="0"/>
                <a:cs typeface="Arial" charset="0"/>
              </a:rPr>
              <a:t>Fundamentals of ERISA Fiduciary Responsibility</a:t>
            </a:r>
            <a:r>
              <a:rPr altLang="en-US" sz="2000" dirty="0" smtClean="0">
                <a:latin typeface="Arial" charset="0"/>
                <a:cs typeface="Arial" charset="0"/>
              </a:rPr>
              <a:t/>
            </a:r>
            <a:br>
              <a:rPr altLang="en-US" sz="2000" dirty="0" smtClean="0">
                <a:latin typeface="Arial" charset="0"/>
                <a:cs typeface="Arial" charset="0"/>
              </a:rPr>
            </a:br>
            <a:r>
              <a:rPr altLang="en-US" sz="2000" dirty="0" smtClean="0">
                <a:latin typeface="Arial" charset="0"/>
                <a:cs typeface="Arial" charset="0"/>
              </a:rPr>
              <a:t/>
            </a:r>
            <a:br>
              <a:rPr altLang="en-US" sz="2000" dirty="0" smtClean="0">
                <a:latin typeface="Arial" charset="0"/>
                <a:cs typeface="Arial" charset="0"/>
              </a:rPr>
            </a:br>
            <a:r>
              <a:rPr altLang="en-US" sz="2000" dirty="0" smtClean="0">
                <a:latin typeface="Arial" charset="0"/>
                <a:cs typeface="Arial" charset="0"/>
              </a:rPr>
              <a:t>					February 25, 2015 	</a:t>
            </a:r>
            <a:r>
              <a:rPr altLang="en-US" sz="1800" dirty="0" smtClean="0">
                <a:latin typeface="Arial" charset="0"/>
                <a:cs typeface="Arial" charset="0"/>
              </a:rPr>
              <a:t/>
            </a:r>
            <a:br>
              <a:rPr altLang="en-US" sz="1800" dirty="0" smtClean="0">
                <a:latin typeface="Arial" charset="0"/>
                <a:cs typeface="Arial" charset="0"/>
              </a:rPr>
            </a:br>
            <a:endParaRPr altLang="en-US" sz="1800" dirty="0" smtClean="0">
              <a:latin typeface="Arial" charset="0"/>
              <a:cs typeface="Arial" charset="0"/>
            </a:endParaRPr>
          </a:p>
        </p:txBody>
      </p:sp>
      <p:sp>
        <p:nvSpPr>
          <p:cNvPr id="13316" name="Subtitle 5"/>
          <p:cNvSpPr>
            <a:spLocks noGrp="1"/>
          </p:cNvSpPr>
          <p:nvPr>
            <p:ph type="subTitle" idx="1"/>
          </p:nvPr>
        </p:nvSpPr>
        <p:spPr>
          <a:xfrm>
            <a:off x="3581400" y="3835400"/>
            <a:ext cx="5029200" cy="508000"/>
          </a:xfrm>
        </p:spPr>
        <p:txBody>
          <a:bodyPr/>
          <a:lstStyle/>
          <a:p>
            <a:pPr algn="r" eaLnBrk="1" hangingPunct="1"/>
            <a:r>
              <a:rPr lang="en-US" altLang="en-US" sz="2000" b="1" dirty="0" smtClean="0">
                <a:latin typeface="Arial" charset="0"/>
                <a:cs typeface="Arial" charset="0"/>
              </a:rPr>
              <a:t>CIEBA</a:t>
            </a:r>
          </a:p>
          <a:p>
            <a:pPr eaLnBrk="1" hangingPunct="1"/>
            <a:endParaRPr lang="en-US" altLang="en-US" sz="20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pPr>
              <a:defRPr/>
            </a:pPr>
            <a:r>
              <a:rPr sz="1900" dirty="0">
                <a:solidFill>
                  <a:schemeClr val="bg1"/>
                </a:solidFill>
              </a:rPr>
              <a:t>structure of the </a:t>
            </a:r>
            <a:r>
              <a:rPr sz="1900" dirty="0" smtClean="0">
                <a:solidFill>
                  <a:schemeClr val="bg1"/>
                </a:solidFill>
              </a:rPr>
              <a:t>prohibited transactio</a:t>
            </a:r>
            <a:r>
              <a:rPr sz="1900" dirty="0">
                <a:solidFill>
                  <a:schemeClr val="bg1"/>
                </a:solidFill>
              </a:rPr>
              <a:t>n</a:t>
            </a:r>
            <a:r>
              <a:rPr sz="1900" dirty="0" smtClean="0">
                <a:solidFill>
                  <a:schemeClr val="bg1"/>
                </a:solidFill>
              </a:rPr>
              <a:t> rules (cont.):</a:t>
            </a:r>
            <a:endParaRPr sz="19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marL="0" indent="0">
              <a:buFont typeface="Wingdings" pitchFamily="2" charset="2"/>
              <a:buNone/>
              <a:defRPr/>
            </a:pPr>
            <a:r>
              <a:rPr lang="en-US" sz="2000" dirty="0" smtClean="0">
                <a:solidFill>
                  <a:schemeClr val="tx2"/>
                </a:solidFill>
              </a:rPr>
              <a:t>Section 406(a) of ERISA prohibits </a:t>
            </a:r>
          </a:p>
          <a:p>
            <a:pPr lvl="1">
              <a:buFont typeface="Wingdings" panose="05000000000000000000" pitchFamily="2" charset="2"/>
              <a:buChar char="v"/>
              <a:defRPr/>
            </a:pPr>
            <a:r>
              <a:rPr lang="en-US" sz="1600" dirty="0"/>
              <a:t>the sale, exchange or leasing of property</a:t>
            </a:r>
          </a:p>
          <a:p>
            <a:pPr lvl="1">
              <a:buFont typeface="Wingdings" panose="05000000000000000000" pitchFamily="2" charset="2"/>
              <a:buChar char="v"/>
              <a:defRPr/>
            </a:pPr>
            <a:r>
              <a:rPr lang="en-US" sz="1600" dirty="0"/>
              <a:t>Lending of money or extensions of credit</a:t>
            </a:r>
          </a:p>
          <a:p>
            <a:pPr lvl="1">
              <a:buFont typeface="Wingdings" panose="05000000000000000000" pitchFamily="2" charset="2"/>
              <a:buChar char="v"/>
              <a:defRPr/>
            </a:pPr>
            <a:r>
              <a:rPr lang="en-US" sz="1600" dirty="0"/>
              <a:t>Furnishing of goods, services or facilities</a:t>
            </a:r>
          </a:p>
          <a:p>
            <a:pPr lvl="1">
              <a:buFont typeface="Wingdings" panose="05000000000000000000" pitchFamily="2" charset="2"/>
              <a:buChar char="v"/>
              <a:defRPr/>
            </a:pPr>
            <a:r>
              <a:rPr lang="en-US" sz="1600" dirty="0"/>
              <a:t>Transfer to or use by a party-in-interest of plan </a:t>
            </a:r>
            <a:r>
              <a:rPr lang="en-US" sz="1600" dirty="0" smtClean="0"/>
              <a:t>assets</a:t>
            </a:r>
          </a:p>
          <a:p>
            <a:pPr>
              <a:buFont typeface="Wingdings" panose="05000000000000000000" pitchFamily="2" charset="2"/>
              <a:buChar char="Ø"/>
              <a:defRPr/>
            </a:pPr>
            <a:r>
              <a:rPr lang="en-US" sz="2000" dirty="0">
                <a:solidFill>
                  <a:schemeClr val="tx2"/>
                </a:solidFill>
              </a:rPr>
              <a:t>Section 406(b) of </a:t>
            </a:r>
            <a:r>
              <a:rPr lang="en-US" sz="2000" dirty="0" err="1">
                <a:solidFill>
                  <a:schemeClr val="tx2"/>
                </a:solidFill>
              </a:rPr>
              <a:t>ERISA</a:t>
            </a:r>
            <a:r>
              <a:rPr lang="en-US" sz="2000" dirty="0">
                <a:solidFill>
                  <a:schemeClr val="tx2"/>
                </a:solidFill>
              </a:rPr>
              <a:t> prohibits a fiduciary from</a:t>
            </a:r>
          </a:p>
          <a:p>
            <a:pPr lvl="1">
              <a:buFont typeface="Wingdings" panose="05000000000000000000" pitchFamily="2" charset="2"/>
              <a:buChar char="v"/>
            </a:pPr>
            <a:r>
              <a:rPr lang="en-US" sz="1600" dirty="0"/>
              <a:t>dealing with the assets of the plan for his own account;</a:t>
            </a:r>
          </a:p>
          <a:p>
            <a:pPr lvl="1">
              <a:buFont typeface="Wingdings" panose="05000000000000000000" pitchFamily="2" charset="2"/>
              <a:buChar char="v"/>
            </a:pPr>
            <a:r>
              <a:rPr lang="en-US" sz="1600" dirty="0"/>
              <a:t>representing or acting on behalf of a party whose interests are adverse to the plan; or</a:t>
            </a:r>
          </a:p>
          <a:p>
            <a:pPr lvl="1">
              <a:buFont typeface="Wingdings" panose="05000000000000000000" pitchFamily="2" charset="2"/>
              <a:buChar char="v"/>
            </a:pPr>
            <a:r>
              <a:rPr lang="en-US" sz="1600" dirty="0"/>
              <a:t>receiving any consideration from a party dealing with the plan in a transaction involving plan assets.  </a:t>
            </a:r>
          </a:p>
          <a:p>
            <a:pPr marL="0" indent="0">
              <a:buNone/>
              <a:defRPr/>
            </a:pPr>
            <a:endParaRPr lang="en-US" sz="1800" dirty="0"/>
          </a:p>
        </p:txBody>
      </p:sp>
      <p:sp>
        <p:nvSpPr>
          <p:cNvPr id="2253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US" altLang="en-US" dirty="0" smtClean="0">
                <a:solidFill>
                  <a:schemeClr val="bg2"/>
                </a:solidFill>
                <a:latin typeface="Arial" charset="0"/>
              </a:rPr>
              <a:t>klgates.com</a:t>
            </a:r>
          </a:p>
        </p:txBody>
      </p:sp>
      <p:sp>
        <p:nvSpPr>
          <p:cNvPr id="2253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01DDCF21-CED2-4B90-ACC8-4855156227E8}" type="slidenum">
              <a:rPr lang="en-US" altLang="en-US" smtClean="0">
                <a:solidFill>
                  <a:schemeClr val="bg2"/>
                </a:solidFill>
                <a:latin typeface="Arial" charset="0"/>
              </a:rPr>
              <a:pPr eaLnBrk="1" fontAlgn="base" hangingPunct="1">
                <a:spcBef>
                  <a:spcPct val="0"/>
                </a:spcBef>
                <a:spcAft>
                  <a:spcPct val="0"/>
                </a:spcAft>
              </a:pPr>
              <a:t>10</a:t>
            </a:fld>
            <a:endParaRPr lang="en-US" altLang="en-US" dirty="0" smtClean="0">
              <a:solidFill>
                <a:schemeClr val="bg2"/>
              </a:solidFill>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3600"/>
            <a:ext cx="8229600" cy="584200"/>
          </a:xfrm>
          <a:solidFill>
            <a:schemeClr val="accent1"/>
          </a:solidFill>
        </p:spPr>
        <p:txBody>
          <a:bodyPr/>
          <a:lstStyle/>
          <a:p>
            <a:pPr>
              <a:defRPr/>
            </a:pPr>
            <a:r>
              <a:rPr lang="en-US" sz="1800" dirty="0" smtClean="0">
                <a:solidFill>
                  <a:schemeClr val="bg1"/>
                </a:solidFill>
              </a:rPr>
              <a:t>structure </a:t>
            </a:r>
            <a:r>
              <a:rPr lang="en-US" sz="1800" dirty="0">
                <a:solidFill>
                  <a:schemeClr val="bg1"/>
                </a:solidFill>
              </a:rPr>
              <a:t>of the prohibited transaction rules (cont.):</a:t>
            </a:r>
            <a:endParaRPr sz="1800" dirty="0">
              <a:solidFill>
                <a:schemeClr val="bg1"/>
              </a:solidFill>
            </a:endParaRPr>
          </a:p>
        </p:txBody>
      </p:sp>
      <p:sp>
        <p:nvSpPr>
          <p:cNvPr id="3" name="Content Placeholder 2"/>
          <p:cNvSpPr>
            <a:spLocks noGrp="1"/>
          </p:cNvSpPr>
          <p:nvPr>
            <p:ph idx="1"/>
          </p:nvPr>
        </p:nvSpPr>
        <p:spPr>
          <a:xfrm>
            <a:off x="457200" y="1600200"/>
            <a:ext cx="8229600" cy="3962400"/>
          </a:xfrm>
          <a:solidFill>
            <a:schemeClr val="accent1">
              <a:lumMod val="20000"/>
              <a:lumOff val="80000"/>
            </a:schemeClr>
          </a:solidFill>
        </p:spPr>
        <p:txBody>
          <a:bodyPr/>
          <a:lstStyle/>
          <a:p>
            <a:pPr eaLnBrk="1" hangingPunct="1">
              <a:buFont typeface="Wingdings" panose="05000000000000000000" pitchFamily="2" charset="2"/>
              <a:buChar char="Ø"/>
              <a:defRPr/>
            </a:pPr>
            <a:r>
              <a:rPr lang="en-GB" sz="2000" dirty="0" smtClean="0">
                <a:solidFill>
                  <a:schemeClr val="tx2"/>
                </a:solidFill>
              </a:rPr>
              <a:t>Types of exemptions:</a:t>
            </a:r>
          </a:p>
          <a:p>
            <a:pPr lvl="1">
              <a:buFont typeface="Wingdings" panose="05000000000000000000" pitchFamily="2" charset="2"/>
              <a:buChar char="v"/>
              <a:defRPr/>
            </a:pPr>
            <a:r>
              <a:rPr lang="en-GB" sz="1400" dirty="0" smtClean="0"/>
              <a:t>Statutory exemptions (enacted by Congress); and</a:t>
            </a:r>
          </a:p>
          <a:p>
            <a:pPr lvl="1">
              <a:buFont typeface="Wingdings" panose="05000000000000000000" pitchFamily="2" charset="2"/>
              <a:buChar char="v"/>
              <a:defRPr/>
            </a:pPr>
            <a:r>
              <a:rPr lang="en-GB" sz="1400" dirty="0" smtClean="0"/>
              <a:t>Class exemptions (issued by administrative rule of  the </a:t>
            </a:r>
            <a:r>
              <a:rPr lang="en-GB" sz="1400" dirty="0"/>
              <a:t>Department of </a:t>
            </a:r>
            <a:r>
              <a:rPr lang="en-GB" sz="1400" dirty="0" err="1" smtClean="0"/>
              <a:t>Labor</a:t>
            </a:r>
            <a:r>
              <a:rPr lang="en-GB" sz="1400" dirty="0" smtClean="0"/>
              <a:t>)</a:t>
            </a:r>
          </a:p>
          <a:p>
            <a:pPr marL="457200" lvl="1" indent="0">
              <a:buNone/>
              <a:defRPr/>
            </a:pPr>
            <a:r>
              <a:rPr lang="en-GB" sz="1400" dirty="0"/>
              <a:t>a</a:t>
            </a:r>
            <a:r>
              <a:rPr lang="en-GB" sz="1400" dirty="0" smtClean="0"/>
              <a:t>re broad-based exemptions and may be relied on by anyone, provided the conditions are met.</a:t>
            </a:r>
          </a:p>
          <a:p>
            <a:pPr lvl="1">
              <a:buFont typeface="Wingdings" panose="05000000000000000000" pitchFamily="2" charset="2"/>
              <a:buChar char="v"/>
              <a:defRPr/>
            </a:pPr>
            <a:r>
              <a:rPr lang="en-GB" sz="1400" dirty="0" smtClean="0"/>
              <a:t>Individual exemptions may </a:t>
            </a:r>
            <a:r>
              <a:rPr lang="en-GB" sz="1400" dirty="0"/>
              <a:t>be granted by </a:t>
            </a:r>
            <a:r>
              <a:rPr lang="en-GB" sz="1400" dirty="0" smtClean="0"/>
              <a:t>the Department </a:t>
            </a:r>
            <a:r>
              <a:rPr lang="en-GB" sz="1400" dirty="0"/>
              <a:t>of </a:t>
            </a:r>
            <a:r>
              <a:rPr lang="en-GB" sz="1400" dirty="0" err="1"/>
              <a:t>Labor</a:t>
            </a:r>
            <a:r>
              <a:rPr lang="en-GB" sz="1400" dirty="0"/>
              <a:t> </a:t>
            </a:r>
            <a:r>
              <a:rPr lang="en-GB" sz="1400" dirty="0" smtClean="0"/>
              <a:t>and may be relied on only by the parties and for the transactions specified in the individual exemption.  </a:t>
            </a:r>
          </a:p>
          <a:p>
            <a:pPr eaLnBrk="1" hangingPunct="1">
              <a:buFont typeface="Wingdings" panose="05000000000000000000" pitchFamily="2" charset="2"/>
              <a:buChar char="Ø"/>
              <a:defRPr/>
            </a:pPr>
            <a:r>
              <a:rPr lang="en-GB" sz="2000" dirty="0" smtClean="0">
                <a:solidFill>
                  <a:schemeClr val="tx2"/>
                </a:solidFill>
              </a:rPr>
              <a:t>Characteristics of exemptions</a:t>
            </a:r>
          </a:p>
          <a:p>
            <a:pPr lvl="1">
              <a:buFont typeface="Wingdings" panose="05000000000000000000" pitchFamily="2" charset="2"/>
              <a:buChar char="v"/>
              <a:defRPr/>
            </a:pPr>
            <a:r>
              <a:rPr lang="en-GB" sz="1400" dirty="0" smtClean="0">
                <a:solidFill>
                  <a:schemeClr val="tx1"/>
                </a:solidFill>
              </a:rPr>
              <a:t>In order to eliminate or minimize conflicts of interest, exemptions focus on:</a:t>
            </a:r>
          </a:p>
          <a:p>
            <a:pPr lvl="2">
              <a:defRPr/>
            </a:pPr>
            <a:r>
              <a:rPr lang="en-GB" sz="1400" dirty="0">
                <a:solidFill>
                  <a:schemeClr val="tx1"/>
                </a:solidFill>
              </a:rPr>
              <a:t>The identity of the fiduciary having authority to engage in the transaction;</a:t>
            </a:r>
          </a:p>
          <a:p>
            <a:pPr lvl="2">
              <a:defRPr/>
            </a:pPr>
            <a:r>
              <a:rPr lang="en-GB" sz="1400" dirty="0">
                <a:solidFill>
                  <a:schemeClr val="tx1"/>
                </a:solidFill>
              </a:rPr>
              <a:t>The nature of the transaction; and</a:t>
            </a:r>
          </a:p>
          <a:p>
            <a:pPr lvl="2">
              <a:defRPr/>
            </a:pPr>
            <a:r>
              <a:rPr lang="en-GB" sz="1400" dirty="0">
                <a:solidFill>
                  <a:schemeClr val="tx1"/>
                </a:solidFill>
              </a:rPr>
              <a:t>The identity of the party-in-interest and their relationship with plan and the fiduciary.</a:t>
            </a:r>
          </a:p>
          <a:p>
            <a:pPr lvl="1">
              <a:buFont typeface="Wingdings" panose="05000000000000000000" pitchFamily="2" charset="2"/>
              <a:buChar char="v"/>
              <a:defRPr/>
            </a:pPr>
            <a:r>
              <a:rPr lang="en-GB" sz="1400" dirty="0" smtClean="0">
                <a:solidFill>
                  <a:schemeClr val="tx1"/>
                </a:solidFill>
              </a:rPr>
              <a:t>When investing plan assets, two levels of inquiry:</a:t>
            </a:r>
          </a:p>
          <a:p>
            <a:pPr lvl="2">
              <a:defRPr/>
            </a:pPr>
            <a:r>
              <a:rPr lang="en-GB" sz="1400" dirty="0" smtClean="0">
                <a:solidFill>
                  <a:schemeClr val="tx1"/>
                </a:solidFill>
              </a:rPr>
              <a:t>Can you hire the manager or make the initial investment?</a:t>
            </a:r>
          </a:p>
          <a:p>
            <a:pPr lvl="2">
              <a:defRPr/>
            </a:pPr>
            <a:r>
              <a:rPr lang="en-GB" sz="1400" dirty="0" smtClean="0">
                <a:solidFill>
                  <a:schemeClr val="tx1"/>
                </a:solidFill>
              </a:rPr>
              <a:t>What transactions can the manager or fund engage in after the initial investment?</a:t>
            </a:r>
          </a:p>
          <a:p>
            <a:pPr lvl="1">
              <a:buFont typeface="Wingdings" panose="05000000000000000000" pitchFamily="2" charset="2"/>
              <a:buChar char="v"/>
              <a:defRPr/>
            </a:pPr>
            <a:endParaRPr lang="en-GB" sz="1400" dirty="0" smtClean="0">
              <a:solidFill>
                <a:schemeClr val="tx1"/>
              </a:solidFill>
            </a:endParaRPr>
          </a:p>
          <a:p>
            <a:pPr marL="0" indent="0" eaLnBrk="1" hangingPunct="1">
              <a:buNone/>
              <a:defRPr/>
            </a:pPr>
            <a:r>
              <a:rPr lang="en-GB" sz="2000" dirty="0" smtClean="0">
                <a:solidFill>
                  <a:schemeClr val="tx2"/>
                </a:solidFill>
              </a:rPr>
              <a:t>	</a:t>
            </a:r>
            <a:r>
              <a:rPr lang="en-GB" sz="1000" dirty="0" smtClean="0">
                <a:solidFill>
                  <a:schemeClr val="tx2"/>
                </a:solidFill>
              </a:rPr>
              <a:t>	</a:t>
            </a:r>
            <a:endParaRPr lang="en-GB" sz="1400" dirty="0"/>
          </a:p>
          <a:p>
            <a:pPr marL="0" indent="0" eaLnBrk="1" hangingPunct="1">
              <a:buFont typeface="Wingdings" pitchFamily="2" charset="2"/>
              <a:buNone/>
              <a:defRPr/>
            </a:pPr>
            <a:endParaRPr lang="en-GB" sz="1400" dirty="0" smtClean="0"/>
          </a:p>
          <a:p>
            <a:pPr marL="0" indent="0" eaLnBrk="1" hangingPunct="1">
              <a:buFont typeface="Wingdings" pitchFamily="2" charset="2"/>
              <a:buNone/>
              <a:defRPr/>
            </a:pPr>
            <a:endParaRPr lang="en-US" sz="1400" dirty="0"/>
          </a:p>
          <a:p>
            <a:pPr marL="0" indent="0" eaLnBrk="1" hangingPunct="1">
              <a:buFont typeface="Wingdings" pitchFamily="2" charset="2"/>
              <a:buNone/>
              <a:defRPr/>
            </a:pPr>
            <a:endParaRPr lang="en-US" sz="1400" dirty="0"/>
          </a:p>
          <a:p>
            <a:pPr eaLnBrk="1" hangingPunct="1">
              <a:defRPr/>
            </a:pPr>
            <a:endParaRPr lang="en-US" sz="1400" dirty="0"/>
          </a:p>
        </p:txBody>
      </p:sp>
      <p:sp>
        <p:nvSpPr>
          <p:cNvPr id="2355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r>
              <a:rPr lang="en-US" altLang="en-US" sz="1000" dirty="0" smtClean="0">
                <a:solidFill>
                  <a:schemeClr val="bg2"/>
                </a:solidFill>
              </a:rPr>
              <a:t>klgates.com</a:t>
            </a:r>
          </a:p>
        </p:txBody>
      </p:sp>
      <p:sp>
        <p:nvSpPr>
          <p:cNvPr id="23557"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fld id="{32EEF9FE-22BB-4D65-B86E-3D7234C766E4}" type="slidenum">
              <a:rPr lang="en-US" altLang="en-US" sz="1000" smtClean="0">
                <a:solidFill>
                  <a:schemeClr val="bg2"/>
                </a:solidFill>
              </a:rPr>
              <a:pPr eaLnBrk="1" fontAlgn="base" hangingPunct="1">
                <a:spcBef>
                  <a:spcPct val="0"/>
                </a:spcBef>
                <a:spcAft>
                  <a:spcPct val="0"/>
                </a:spcAft>
                <a:buFontTx/>
                <a:buNone/>
              </a:pPr>
              <a:t>11</a:t>
            </a:fld>
            <a:endParaRPr lang="en-US" altLang="en-US" sz="1000" dirty="0" smtClean="0">
              <a:solidFill>
                <a:schemeClr val="bg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11200"/>
          </a:xfrm>
          <a:solidFill>
            <a:schemeClr val="accent1"/>
          </a:solidFill>
        </p:spPr>
        <p:txBody>
          <a:bodyPr/>
          <a:lstStyle/>
          <a:p>
            <a:pPr>
              <a:defRPr/>
            </a:pPr>
            <a:r>
              <a:rPr sz="1600" dirty="0" smtClean="0">
                <a:solidFill>
                  <a:schemeClr val="bg1"/>
                </a:solidFill>
              </a:rPr>
              <a:t/>
            </a:r>
            <a:br>
              <a:rPr sz="1600" dirty="0" smtClean="0">
                <a:solidFill>
                  <a:schemeClr val="bg1"/>
                </a:solidFill>
              </a:rPr>
            </a:br>
            <a:r>
              <a:rPr sz="1600" dirty="0" smtClean="0">
                <a:solidFill>
                  <a:schemeClr val="bg1"/>
                </a:solidFill>
              </a:rPr>
              <a:t/>
            </a:r>
            <a:br>
              <a:rPr sz="1600" dirty="0" smtClean="0">
                <a:solidFill>
                  <a:schemeClr val="bg1"/>
                </a:solidFill>
              </a:rPr>
            </a:br>
            <a:r>
              <a:rPr sz="2000" dirty="0" smtClean="0">
                <a:solidFill>
                  <a:schemeClr val="bg1"/>
                </a:solidFill>
              </a:rPr>
              <a:t>Emerging issues:</a:t>
            </a:r>
            <a:r>
              <a:rPr sz="2000" dirty="0">
                <a:solidFill>
                  <a:schemeClr val="bg1"/>
                </a:solidFill>
              </a:rPr>
              <a:t/>
            </a:r>
            <a:br>
              <a:rPr sz="2000" dirty="0">
                <a:solidFill>
                  <a:schemeClr val="bg1"/>
                </a:solidFill>
              </a:rPr>
            </a:br>
            <a:r>
              <a:rPr sz="1800" dirty="0">
                <a:solidFill>
                  <a:schemeClr val="bg1"/>
                </a:solidFill>
              </a:rPr>
              <a:t/>
            </a:r>
            <a:br>
              <a:rPr sz="1800" dirty="0">
                <a:solidFill>
                  <a:schemeClr val="bg1"/>
                </a:solidFill>
              </a:rPr>
            </a:br>
            <a:endParaRPr sz="1800" dirty="0">
              <a:solidFill>
                <a:schemeClr val="bg1"/>
              </a:solidFill>
            </a:endParaRPr>
          </a:p>
        </p:txBody>
      </p:sp>
      <p:sp>
        <p:nvSpPr>
          <p:cNvPr id="29699" name="Content Placeholder 2"/>
          <p:cNvSpPr>
            <a:spLocks noGrp="1"/>
          </p:cNvSpPr>
          <p:nvPr>
            <p:ph idx="1"/>
          </p:nvPr>
        </p:nvSpPr>
        <p:spPr>
          <a:xfrm>
            <a:off x="457200" y="1295400"/>
            <a:ext cx="8229600" cy="4267200"/>
          </a:xfrm>
          <a:solidFill>
            <a:schemeClr val="accent1">
              <a:lumMod val="20000"/>
              <a:lumOff val="80000"/>
            </a:schemeClr>
          </a:solidFill>
        </p:spPr>
        <p:txBody>
          <a:bodyPr/>
          <a:lstStyle/>
          <a:p>
            <a:pPr marL="0" indent="0" eaLnBrk="1" hangingPunct="1">
              <a:buFont typeface="Wingdings" pitchFamily="2" charset="2"/>
              <a:buNone/>
            </a:pPr>
            <a:r>
              <a:rPr lang="en-GB" altLang="en-US" sz="1800" b="1" dirty="0" smtClean="0">
                <a:solidFill>
                  <a:srgbClr val="0070C0"/>
                </a:solidFill>
                <a:latin typeface="Arial" charset="0"/>
                <a:cs typeface="Arial" charset="0"/>
              </a:rPr>
              <a:t>New Definition of Fiduciary</a:t>
            </a:r>
          </a:p>
          <a:p>
            <a:pPr marL="0" indent="0" eaLnBrk="1" hangingPunct="1">
              <a:buFont typeface="Wingdings" pitchFamily="2" charset="2"/>
              <a:buNone/>
            </a:pPr>
            <a:r>
              <a:rPr lang="en-GB" altLang="en-US" sz="1400" b="1" dirty="0" smtClean="0">
                <a:latin typeface="Arial" charset="0"/>
                <a:cs typeface="Arial" charset="0"/>
              </a:rPr>
              <a:t>Current rule:  </a:t>
            </a:r>
            <a:r>
              <a:rPr lang="en-GB" altLang="en-US" sz="1400" dirty="0" smtClean="0">
                <a:latin typeface="Arial" charset="0"/>
                <a:cs typeface="Arial" charset="0"/>
              </a:rPr>
              <a:t>One offering advice about plan investments will be considered a fiduciary only if the </a:t>
            </a:r>
            <a:r>
              <a:rPr lang="en-US" altLang="en-US" sz="1400" dirty="0" smtClean="0">
                <a:latin typeface="Arial" charset="0"/>
                <a:cs typeface="Arial" charset="0"/>
              </a:rPr>
              <a:t>advice is given on a regular basis pursuant to a mutual agreement or understanding that the advice will serve as a primary basis for the investment decision. </a:t>
            </a:r>
          </a:p>
          <a:p>
            <a:pPr marL="0" indent="0" eaLnBrk="1" hangingPunct="1">
              <a:buFont typeface="Wingdings" pitchFamily="2" charset="2"/>
              <a:buNone/>
            </a:pPr>
            <a:r>
              <a:rPr lang="en-US" altLang="en-US" sz="1400" dirty="0" smtClean="0">
                <a:latin typeface="Arial" charset="0"/>
                <a:cs typeface="Arial" charset="0"/>
              </a:rPr>
              <a:t>Under the proposed rule, it will take far less to bestow fiduciary status, but how much less remains uncertain.</a:t>
            </a:r>
          </a:p>
          <a:p>
            <a:pPr marL="0" indent="0" eaLnBrk="1" hangingPunct="1">
              <a:buFont typeface="Wingdings" pitchFamily="2" charset="2"/>
              <a:buNone/>
            </a:pPr>
            <a:endParaRPr lang="en-US" altLang="en-US" sz="1400" dirty="0" smtClean="0">
              <a:latin typeface="Arial" charset="0"/>
              <a:cs typeface="Arial" charset="0"/>
            </a:endParaRPr>
          </a:p>
          <a:p>
            <a:pPr marL="0" indent="0" eaLnBrk="1" hangingPunct="1">
              <a:buFont typeface="Wingdings" pitchFamily="2" charset="2"/>
              <a:buNone/>
            </a:pPr>
            <a:r>
              <a:rPr lang="en-US" altLang="en-US" sz="1400" b="1" dirty="0" smtClean="0">
                <a:latin typeface="Arial" charset="0"/>
                <a:cs typeface="Arial" charset="0"/>
              </a:rPr>
              <a:t>Major impact on rollovers to IRAs</a:t>
            </a:r>
          </a:p>
          <a:p>
            <a:pPr marL="0" indent="0" eaLnBrk="1" hangingPunct="1">
              <a:buFont typeface="Wingdings" pitchFamily="2" charset="2"/>
              <a:buNone/>
            </a:pPr>
            <a:r>
              <a:rPr lang="en-US" altLang="en-US" sz="1400" dirty="0" smtClean="0">
                <a:latin typeface="Arial" charset="0"/>
                <a:cs typeface="Arial" charset="0"/>
              </a:rPr>
              <a:t>Brokers are currently subject only to the SEC suitability rule.  Under the proposed DOL rule, recommendations about taking a distribution and rolling over to a brokered IRA would be considered  fiduciary advice and must be provided solely in the best interest of the plan participant.</a:t>
            </a:r>
          </a:p>
          <a:p>
            <a:pPr marL="0" indent="0" eaLnBrk="1" hangingPunct="1">
              <a:buFont typeface="Wingdings" pitchFamily="2" charset="2"/>
              <a:buNone/>
            </a:pPr>
            <a:r>
              <a:rPr lang="en-US" altLang="en-US" sz="1400" dirty="0" smtClean="0">
                <a:latin typeface="Arial" charset="0"/>
                <a:cs typeface="Arial" charset="0"/>
              </a:rPr>
              <a:t>The importance of the issue to providers of brokered IRAs was dramatically demonstrated recently by Charles Schwab when it “fired” plan recordkeeping clients with aggregate assets of $25 billion because they would not permit Schwab access to participants in order to market IRAs. </a:t>
            </a:r>
            <a:endParaRPr lang="en-US" altLang="en-US" sz="1400" b="1" dirty="0" smtClean="0">
              <a:latin typeface="Arial" charset="0"/>
              <a:cs typeface="Arial" charset="0"/>
            </a:endParaRPr>
          </a:p>
        </p:txBody>
      </p:sp>
      <p:sp>
        <p:nvSpPr>
          <p:cNvPr id="2970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r>
              <a:rPr lang="en-US" altLang="en-US" sz="1000" dirty="0" smtClean="0">
                <a:solidFill>
                  <a:schemeClr val="bg2"/>
                </a:solidFill>
              </a:rPr>
              <a:t>klgates.com</a:t>
            </a:r>
          </a:p>
        </p:txBody>
      </p:sp>
      <p:sp>
        <p:nvSpPr>
          <p:cNvPr id="2970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fld id="{268369B8-8C9C-407D-B4A3-618D8FFE8D9D}" type="slidenum">
              <a:rPr lang="en-US" altLang="en-US" sz="1000" smtClean="0">
                <a:solidFill>
                  <a:schemeClr val="bg2"/>
                </a:solidFill>
              </a:rPr>
              <a:pPr eaLnBrk="1" fontAlgn="base" hangingPunct="1">
                <a:spcBef>
                  <a:spcPct val="0"/>
                </a:spcBef>
                <a:spcAft>
                  <a:spcPct val="0"/>
                </a:spcAft>
                <a:buFontTx/>
                <a:buNone/>
              </a:pPr>
              <a:t>12</a:t>
            </a:fld>
            <a:endParaRPr lang="en-US" altLang="en-US" sz="1000" dirty="0" smtClean="0">
              <a:solidFill>
                <a:schemeClr val="bg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an Investment Manager</a:t>
            </a:r>
            <a:endParaRPr lang="en-US" dirty="0"/>
          </a:p>
        </p:txBody>
      </p:sp>
    </p:spTree>
    <p:extLst>
      <p:ext uri="{BB962C8B-B14F-4D97-AF65-F5344CB8AC3E}">
        <p14:creationId xmlns:p14="http://schemas.microsoft.com/office/powerpoint/2010/main" val="4181775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sz="2000" dirty="0" smtClean="0">
                <a:solidFill>
                  <a:schemeClr val="bg1"/>
                </a:solidFill>
              </a:rPr>
              <a:t>Retaining an investment manager:</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buFont typeface="Wingdings" panose="05000000000000000000" pitchFamily="2" charset="2"/>
              <a:buChar char="Ø"/>
            </a:pPr>
            <a:r>
              <a:rPr lang="en-US" sz="2400" dirty="0" smtClean="0"/>
              <a:t>“Named Fiduciary” of plan has overall responsibility for operations of the plan, including investment management</a:t>
            </a:r>
          </a:p>
          <a:p>
            <a:pPr>
              <a:buFont typeface="Wingdings" panose="05000000000000000000" pitchFamily="2" charset="2"/>
              <a:buChar char="Ø"/>
            </a:pPr>
            <a:r>
              <a:rPr lang="en-US" sz="2400" dirty="0" smtClean="0"/>
              <a:t>ERISA 402(c)(3) permits a named fiduciary to appoint an investment manager</a:t>
            </a:r>
          </a:p>
          <a:p>
            <a:pPr>
              <a:buFont typeface="Wingdings" panose="05000000000000000000" pitchFamily="2" charset="2"/>
              <a:buChar char="Ø"/>
            </a:pPr>
            <a:r>
              <a:rPr lang="en-US" sz="2400" dirty="0" err="1" smtClean="0"/>
              <a:t>ERISA</a:t>
            </a:r>
            <a:r>
              <a:rPr lang="en-US" sz="2400" dirty="0" smtClean="0"/>
              <a:t> provides that other plan fiduciaries are not liable for the acts or omissions of a duly appointed investment manager</a:t>
            </a:r>
            <a:endParaRPr lang="en-US" sz="2400" dirty="0"/>
          </a:p>
        </p:txBody>
      </p:sp>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14</a:t>
            </a:fld>
            <a:endParaRPr lang="en-US" dirty="0"/>
          </a:p>
        </p:txBody>
      </p:sp>
    </p:spTree>
    <p:extLst>
      <p:ext uri="{BB962C8B-B14F-4D97-AF65-F5344CB8AC3E}">
        <p14:creationId xmlns:p14="http://schemas.microsoft.com/office/powerpoint/2010/main" val="108882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sz="2000" dirty="0" smtClean="0">
                <a:solidFill>
                  <a:schemeClr val="bg1"/>
                </a:solidFill>
              </a:rPr>
              <a:t>Retaining </a:t>
            </a:r>
            <a:r>
              <a:rPr lang="en-US" sz="2000" dirty="0">
                <a:solidFill>
                  <a:schemeClr val="bg1"/>
                </a:solidFill>
              </a:rPr>
              <a:t>an investment </a:t>
            </a:r>
            <a:r>
              <a:rPr lang="en-US" sz="2000" dirty="0" smtClean="0">
                <a:solidFill>
                  <a:schemeClr val="bg1"/>
                </a:solidFill>
              </a:rPr>
              <a:t>manager (cont.):</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buFont typeface="Wingdings" panose="05000000000000000000" pitchFamily="2" charset="2"/>
              <a:buChar char="Ø"/>
            </a:pPr>
            <a:r>
              <a:rPr lang="en-US" dirty="0" smtClean="0"/>
              <a:t>“Investment Manager” defined in 3(38)</a:t>
            </a:r>
          </a:p>
          <a:p>
            <a:pPr lvl="1">
              <a:buFont typeface="Wingdings" panose="05000000000000000000" pitchFamily="2" charset="2"/>
              <a:buChar char="v"/>
            </a:pPr>
            <a:r>
              <a:rPr lang="en-US" dirty="0" smtClean="0"/>
              <a:t>Has the power to manage, acquire or dispose of  assets of the plan;</a:t>
            </a:r>
          </a:p>
          <a:p>
            <a:pPr lvl="1">
              <a:buFont typeface="Wingdings" panose="05000000000000000000" pitchFamily="2" charset="2"/>
              <a:buChar char="v"/>
            </a:pPr>
            <a:r>
              <a:rPr lang="en-US" dirty="0" smtClean="0"/>
              <a:t>Has acknowledged </a:t>
            </a:r>
            <a:r>
              <a:rPr lang="en-US" i="1" dirty="0" smtClean="0"/>
              <a:t>in writing</a:t>
            </a:r>
            <a:r>
              <a:rPr lang="en-US" dirty="0" smtClean="0"/>
              <a:t> that it is a fiduciary of the plan; and</a:t>
            </a:r>
          </a:p>
          <a:p>
            <a:pPr lvl="1">
              <a:buFont typeface="Wingdings" panose="05000000000000000000" pitchFamily="2" charset="2"/>
              <a:buChar char="v"/>
            </a:pPr>
            <a:r>
              <a:rPr lang="en-US" dirty="0" smtClean="0"/>
              <a:t>Is either:</a:t>
            </a:r>
          </a:p>
          <a:p>
            <a:pPr lvl="2"/>
            <a:r>
              <a:rPr lang="en-US" dirty="0" smtClean="0"/>
              <a:t>Registered investment adviser under the IAA;</a:t>
            </a:r>
          </a:p>
          <a:p>
            <a:pPr lvl="2"/>
            <a:r>
              <a:rPr lang="en-US" dirty="0" smtClean="0"/>
              <a:t>Certain state registered advisers;</a:t>
            </a:r>
          </a:p>
          <a:p>
            <a:pPr lvl="2"/>
            <a:r>
              <a:rPr lang="en-US" dirty="0" smtClean="0"/>
              <a:t>Bank; or</a:t>
            </a:r>
          </a:p>
          <a:p>
            <a:pPr lvl="2"/>
            <a:r>
              <a:rPr lang="en-US" dirty="0" smtClean="0"/>
              <a:t>Insurance company.</a:t>
            </a:r>
          </a:p>
          <a:p>
            <a:pPr lvl="2"/>
            <a:endParaRPr lang="en-US" dirty="0"/>
          </a:p>
        </p:txBody>
      </p:sp>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15</a:t>
            </a:fld>
            <a:endParaRPr lang="en-US" dirty="0"/>
          </a:p>
        </p:txBody>
      </p:sp>
    </p:spTree>
    <p:extLst>
      <p:ext uri="{BB962C8B-B14F-4D97-AF65-F5344CB8AC3E}">
        <p14:creationId xmlns:p14="http://schemas.microsoft.com/office/powerpoint/2010/main" val="1329678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sz="2000" dirty="0">
                <a:solidFill>
                  <a:schemeClr val="bg1"/>
                </a:solidFill>
              </a:rPr>
              <a:t>Retaining an investment </a:t>
            </a:r>
            <a:r>
              <a:rPr lang="en-US" sz="2000" dirty="0" smtClean="0">
                <a:solidFill>
                  <a:schemeClr val="bg1"/>
                </a:solidFill>
              </a:rPr>
              <a:t>manager (cont.):</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buFont typeface="Wingdings" panose="05000000000000000000" pitchFamily="2" charset="2"/>
              <a:buChar char="Ø"/>
            </a:pPr>
            <a:r>
              <a:rPr lang="en-US" dirty="0" smtClean="0"/>
              <a:t>3(38) Investment Manager</a:t>
            </a:r>
          </a:p>
          <a:p>
            <a:pPr lvl="1">
              <a:buFont typeface="Wingdings" panose="05000000000000000000" pitchFamily="2" charset="2"/>
              <a:buChar char="v"/>
            </a:pPr>
            <a:r>
              <a:rPr lang="en-US" dirty="0" smtClean="0"/>
              <a:t>Full discretionary authority</a:t>
            </a:r>
          </a:p>
          <a:p>
            <a:pPr lvl="2"/>
            <a:r>
              <a:rPr lang="en-US" dirty="0" smtClean="0"/>
              <a:t>Greater protection for other plan fiduciaries as long as prudently selected and monitored</a:t>
            </a:r>
          </a:p>
          <a:p>
            <a:pPr>
              <a:buFont typeface="Wingdings" panose="05000000000000000000" pitchFamily="2" charset="2"/>
              <a:buChar char="Ø"/>
            </a:pPr>
            <a:r>
              <a:rPr lang="en-US" dirty="0" smtClean="0"/>
              <a:t>3(21) Fiduciary</a:t>
            </a:r>
          </a:p>
          <a:p>
            <a:pPr lvl="1">
              <a:buFont typeface="Wingdings" panose="05000000000000000000" pitchFamily="2" charset="2"/>
              <a:buChar char="v"/>
            </a:pPr>
            <a:r>
              <a:rPr lang="en-US" dirty="0" smtClean="0"/>
              <a:t>Usually, non-discretionary adviser</a:t>
            </a:r>
          </a:p>
          <a:p>
            <a:pPr lvl="2"/>
            <a:r>
              <a:rPr lang="en-US" dirty="0" smtClean="0"/>
              <a:t>Named sponsor must approve and implement all transactions</a:t>
            </a:r>
          </a:p>
          <a:p>
            <a:pPr lvl="2"/>
            <a:r>
              <a:rPr lang="en-US" dirty="0" smtClean="0"/>
              <a:t>Named sponsor may be liable for 3(21) fiduciary's actions </a:t>
            </a:r>
          </a:p>
          <a:p>
            <a:pPr>
              <a:buFont typeface="Wingdings" panose="05000000000000000000" pitchFamily="2" charset="2"/>
              <a:buChar char="Ø"/>
            </a:pPr>
            <a:r>
              <a:rPr lang="en-US" dirty="0" smtClean="0"/>
              <a:t>Note:  3(38) investment manager </a:t>
            </a:r>
            <a:r>
              <a:rPr lang="en-US" u="sng" dirty="0" smtClean="0"/>
              <a:t>is</a:t>
            </a:r>
            <a:r>
              <a:rPr lang="en-US" dirty="0" smtClean="0"/>
              <a:t> a 3(21) fiduciary also, but not necessarily vice versa</a:t>
            </a:r>
            <a:endParaRPr lang="en-US" dirty="0"/>
          </a:p>
        </p:txBody>
      </p:sp>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16</a:t>
            </a:fld>
            <a:endParaRPr lang="en-US" dirty="0"/>
          </a:p>
        </p:txBody>
      </p:sp>
    </p:spTree>
    <p:extLst>
      <p:ext uri="{BB962C8B-B14F-4D97-AF65-F5344CB8AC3E}">
        <p14:creationId xmlns:p14="http://schemas.microsoft.com/office/powerpoint/2010/main" val="2731840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sz="2000" dirty="0">
                <a:solidFill>
                  <a:schemeClr val="bg1"/>
                </a:solidFill>
              </a:rPr>
              <a:t>Retaining an investment </a:t>
            </a:r>
            <a:r>
              <a:rPr lang="en-US" sz="2000" dirty="0" smtClean="0">
                <a:solidFill>
                  <a:schemeClr val="bg1"/>
                </a:solidFill>
              </a:rPr>
              <a:t>manager (cont.):</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buFont typeface="Wingdings" panose="05000000000000000000" pitchFamily="2" charset="2"/>
              <a:buChar char="Ø"/>
            </a:pPr>
            <a:r>
              <a:rPr lang="en-US" dirty="0" smtClean="0"/>
              <a:t>Named fiduciary's duties when hiring an investment manager</a:t>
            </a:r>
          </a:p>
          <a:p>
            <a:pPr lvl="1">
              <a:buFont typeface="Wingdings" panose="05000000000000000000" pitchFamily="2" charset="2"/>
              <a:buChar char="v"/>
            </a:pPr>
            <a:r>
              <a:rPr lang="en-US" dirty="0" smtClean="0"/>
              <a:t>Prudent selection</a:t>
            </a:r>
          </a:p>
          <a:p>
            <a:pPr lvl="2"/>
            <a:r>
              <a:rPr lang="en-US" dirty="0" smtClean="0"/>
              <a:t>If no in-house expertise, consider hiring expert (e.g. investment consultant)</a:t>
            </a:r>
          </a:p>
          <a:p>
            <a:pPr lvl="1">
              <a:buFont typeface="Wingdings" panose="05000000000000000000" pitchFamily="2" charset="2"/>
              <a:buChar char="v"/>
            </a:pPr>
            <a:r>
              <a:rPr lang="en-US" dirty="0" smtClean="0"/>
              <a:t>Ongoing monitoring</a:t>
            </a:r>
          </a:p>
          <a:p>
            <a:pPr lvl="2"/>
            <a:r>
              <a:rPr lang="en-US" dirty="0" smtClean="0"/>
              <a:t>Performance reviews</a:t>
            </a:r>
            <a:endParaRPr lang="en-US" dirty="0"/>
          </a:p>
        </p:txBody>
      </p:sp>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17</a:t>
            </a:fld>
            <a:endParaRPr lang="en-US" dirty="0"/>
          </a:p>
        </p:txBody>
      </p:sp>
    </p:spTree>
    <p:extLst>
      <p:ext uri="{BB962C8B-B14F-4D97-AF65-F5344CB8AC3E}">
        <p14:creationId xmlns:p14="http://schemas.microsoft.com/office/powerpoint/2010/main" val="17598829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sz="2000" dirty="0">
                <a:solidFill>
                  <a:schemeClr val="bg1"/>
                </a:solidFill>
              </a:rPr>
              <a:t>Retaining an investment </a:t>
            </a:r>
            <a:r>
              <a:rPr lang="en-US" sz="2000" dirty="0" smtClean="0">
                <a:solidFill>
                  <a:schemeClr val="bg1"/>
                </a:solidFill>
              </a:rPr>
              <a:t>manager (CONT.):</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buFont typeface="Wingdings" panose="05000000000000000000" pitchFamily="2" charset="2"/>
              <a:buChar char="Ø"/>
            </a:pPr>
            <a:r>
              <a:rPr lang="en-US" sz="2000" dirty="0" smtClean="0"/>
              <a:t>PROHIBITED TRANSACTION ISSUES</a:t>
            </a:r>
          </a:p>
          <a:p>
            <a:pPr>
              <a:buFont typeface="Wingdings" panose="05000000000000000000" pitchFamily="2" charset="2"/>
              <a:buChar char="Ø"/>
            </a:pPr>
            <a:r>
              <a:rPr lang="en-US" sz="2000" dirty="0" smtClean="0"/>
              <a:t>Party-in-interest prohibited transaction</a:t>
            </a:r>
          </a:p>
          <a:p>
            <a:pPr lvl="1">
              <a:buFont typeface="Wingdings" panose="05000000000000000000" pitchFamily="2" charset="2"/>
              <a:buChar char="v"/>
            </a:pPr>
            <a:r>
              <a:rPr lang="en-US" sz="2000" dirty="0" smtClean="0"/>
              <a:t>Fiduciary of plan cannot cause plan to enter into a transaction with a party-in-interest</a:t>
            </a:r>
          </a:p>
          <a:p>
            <a:pPr lvl="1">
              <a:buFont typeface="Wingdings" panose="05000000000000000000" pitchFamily="2" charset="2"/>
              <a:buChar char="v"/>
            </a:pPr>
            <a:r>
              <a:rPr lang="en-US" sz="2000" dirty="0" smtClean="0"/>
              <a:t>Party-in-interest includes service provider to plan (e.g. investment managers)</a:t>
            </a:r>
          </a:p>
          <a:p>
            <a:pPr lvl="1">
              <a:buFont typeface="Wingdings" panose="05000000000000000000" pitchFamily="2" charset="2"/>
              <a:buChar char="v"/>
            </a:pPr>
            <a:r>
              <a:rPr lang="en-US" sz="2000" dirty="0" smtClean="0"/>
              <a:t>So, causing the plan to enter into an IMA with an investment manager is prohibited</a:t>
            </a:r>
          </a:p>
          <a:p>
            <a:pPr>
              <a:buFont typeface="Wingdings" panose="05000000000000000000" pitchFamily="2" charset="2"/>
              <a:buChar char="Ø"/>
            </a:pPr>
            <a:r>
              <a:rPr lang="en-US" sz="2000" dirty="0" smtClean="0"/>
              <a:t>BUT, ERISA 408(b)(2) provides exemption</a:t>
            </a:r>
          </a:p>
          <a:p>
            <a:pPr lvl="1">
              <a:buFont typeface="Wingdings" panose="05000000000000000000" pitchFamily="2" charset="2"/>
              <a:buChar char="v"/>
            </a:pPr>
            <a:r>
              <a:rPr lang="en-US" sz="2000" dirty="0" smtClean="0"/>
              <a:t>“reasonable compensation”</a:t>
            </a:r>
          </a:p>
          <a:p>
            <a:pPr lvl="1">
              <a:buFont typeface="Wingdings" panose="05000000000000000000" pitchFamily="2" charset="2"/>
              <a:buChar char="v"/>
            </a:pPr>
            <a:r>
              <a:rPr lang="en-US" sz="2000" dirty="0" smtClean="0"/>
              <a:t>Regulation 408b-2 requires significant compensation disclosure to plan</a:t>
            </a:r>
            <a:endParaRPr lang="en-US" sz="2000" dirty="0"/>
          </a:p>
        </p:txBody>
      </p:sp>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18</a:t>
            </a:fld>
            <a:endParaRPr lang="en-US" dirty="0"/>
          </a:p>
        </p:txBody>
      </p:sp>
    </p:spTree>
    <p:extLst>
      <p:ext uri="{BB962C8B-B14F-4D97-AF65-F5344CB8AC3E}">
        <p14:creationId xmlns:p14="http://schemas.microsoft.com/office/powerpoint/2010/main" val="24648678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sz="2000" dirty="0">
                <a:solidFill>
                  <a:schemeClr val="bg1"/>
                </a:solidFill>
              </a:rPr>
              <a:t>Retaining an investment </a:t>
            </a:r>
            <a:r>
              <a:rPr lang="en-US" sz="2000" dirty="0" smtClean="0">
                <a:solidFill>
                  <a:schemeClr val="bg1"/>
                </a:solidFill>
              </a:rPr>
              <a:t>manager (cont.):</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buFont typeface="Wingdings" panose="05000000000000000000" pitchFamily="2" charset="2"/>
              <a:buChar char="Ø"/>
            </a:pPr>
            <a:r>
              <a:rPr lang="en-US" sz="2000" dirty="0" smtClean="0"/>
              <a:t>QPAM Exemption</a:t>
            </a:r>
          </a:p>
          <a:p>
            <a:pPr lvl="1">
              <a:buFont typeface="Wingdings" panose="05000000000000000000" pitchFamily="2" charset="2"/>
              <a:buChar char="v"/>
            </a:pPr>
            <a:r>
              <a:rPr lang="en-US" sz="2000" dirty="0" smtClean="0"/>
              <a:t>Qualified Professional Asset Manager</a:t>
            </a:r>
          </a:p>
          <a:p>
            <a:pPr lvl="1">
              <a:buFont typeface="Wingdings" panose="05000000000000000000" pitchFamily="2" charset="2"/>
              <a:buChar char="v"/>
            </a:pPr>
            <a:r>
              <a:rPr lang="en-US" sz="2000" dirty="0" smtClean="0"/>
              <a:t>Important (but not technically required) that investment manager will qualify as QPAM</a:t>
            </a:r>
          </a:p>
          <a:p>
            <a:pPr lvl="1">
              <a:buFont typeface="Wingdings" panose="05000000000000000000" pitchFamily="2" charset="2"/>
              <a:buChar char="v"/>
            </a:pPr>
            <a:r>
              <a:rPr lang="en-US" sz="2000" dirty="0" smtClean="0"/>
              <a:t>Party-in-interest prohibited transaction effectively prohibits the plan from transacting with anyone who provides any services to the plan and their affiliates</a:t>
            </a:r>
          </a:p>
          <a:p>
            <a:pPr lvl="1">
              <a:buFont typeface="Wingdings" panose="05000000000000000000" pitchFamily="2" charset="2"/>
              <a:buChar char="v"/>
            </a:pPr>
            <a:r>
              <a:rPr lang="en-US" sz="2000" dirty="0" smtClean="0"/>
              <a:t>Assumption that most financial service firms are somehow parties in interest</a:t>
            </a:r>
          </a:p>
          <a:p>
            <a:pPr lvl="1">
              <a:buFont typeface="Wingdings" panose="05000000000000000000" pitchFamily="2" charset="2"/>
              <a:buChar char="v"/>
            </a:pPr>
            <a:r>
              <a:rPr lang="en-US" sz="2000" dirty="0" smtClean="0"/>
              <a:t>So, plan prohibited from transacting with financial services firms (e.g. brokers, etc.)</a:t>
            </a:r>
          </a:p>
          <a:p>
            <a:pPr lvl="1">
              <a:buFont typeface="Wingdings" panose="05000000000000000000" pitchFamily="2" charset="2"/>
              <a:buChar char="v"/>
            </a:pPr>
            <a:r>
              <a:rPr lang="en-US" sz="2000" dirty="0" smtClean="0"/>
              <a:t>But not prohibited if transaction is directed by a QPAM</a:t>
            </a:r>
            <a:r>
              <a:rPr lang="en-US" sz="2000" dirty="0"/>
              <a:t> </a:t>
            </a:r>
            <a:r>
              <a:rPr lang="en-US" sz="2000" dirty="0" smtClean="0"/>
              <a:t>(PTCE 84-14)</a:t>
            </a:r>
            <a:endParaRPr lang="en-US" sz="2000" dirty="0"/>
          </a:p>
        </p:txBody>
      </p:sp>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19</a:t>
            </a:fld>
            <a:endParaRPr lang="en-US" dirty="0"/>
          </a:p>
        </p:txBody>
      </p:sp>
    </p:spTree>
    <p:extLst>
      <p:ext uri="{BB962C8B-B14F-4D97-AF65-F5344CB8AC3E}">
        <p14:creationId xmlns:p14="http://schemas.microsoft.com/office/powerpoint/2010/main" val="604277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pPr>
              <a:defRPr/>
            </a:pPr>
            <a:r>
              <a:rPr sz="2000" dirty="0">
                <a:solidFill>
                  <a:schemeClr val="bg1"/>
                </a:solidFill>
              </a:rPr>
              <a:t>A brief history of </a:t>
            </a:r>
            <a:r>
              <a:rPr sz="2000" dirty="0" smtClean="0">
                <a:solidFill>
                  <a:schemeClr val="bg1"/>
                </a:solidFill>
              </a:rPr>
              <a:t>ERISA:</a:t>
            </a:r>
            <a:endParaRPr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lvl="1">
              <a:defRPr/>
            </a:pPr>
            <a:r>
              <a:rPr lang="en-US" sz="2000" b="1" dirty="0"/>
              <a:t>Statute enacted September 2, 1974 in response to Congressional concern </a:t>
            </a:r>
            <a:r>
              <a:rPr lang="en-US" sz="2000" b="1" dirty="0" smtClean="0"/>
              <a:t>over </a:t>
            </a:r>
            <a:r>
              <a:rPr lang="en-US" sz="2000" b="1" dirty="0"/>
              <a:t>mismanagement and misappropriation of </a:t>
            </a:r>
            <a:r>
              <a:rPr lang="en-US" sz="2000" b="1" dirty="0" smtClean="0"/>
              <a:t>funds.</a:t>
            </a:r>
          </a:p>
          <a:p>
            <a:pPr marL="457200" lvl="1" indent="0">
              <a:buFont typeface="Wingdings" pitchFamily="2" charset="2"/>
              <a:buNone/>
              <a:defRPr/>
            </a:pPr>
            <a:endParaRPr lang="en-US" sz="2000" b="1" dirty="0"/>
          </a:p>
          <a:p>
            <a:pPr lvl="1">
              <a:defRPr/>
            </a:pPr>
            <a:r>
              <a:rPr lang="en-US" sz="2000" b="1" dirty="0"/>
              <a:t>Statute applies only to employee benefit plans of private employers and employee organizations.</a:t>
            </a:r>
          </a:p>
          <a:p>
            <a:pPr lvl="2">
              <a:defRPr/>
            </a:pPr>
            <a:endParaRPr lang="en-US" sz="1600" b="1" dirty="0" smtClean="0"/>
          </a:p>
          <a:p>
            <a:pPr lvl="2">
              <a:defRPr/>
            </a:pPr>
            <a:r>
              <a:rPr lang="en-US" sz="1600" b="1" dirty="0" smtClean="0"/>
              <a:t>Does </a:t>
            </a:r>
            <a:r>
              <a:rPr lang="en-US" sz="1600" b="1" dirty="0"/>
              <a:t>not require employers to establish employee benefit plans or to provide a minimum level of benefits, but regulates the operation and funding plans once established</a:t>
            </a:r>
            <a:r>
              <a:rPr lang="en-US" sz="1600" b="1" dirty="0" smtClean="0"/>
              <a:t>.</a:t>
            </a:r>
            <a:endParaRPr lang="en-US" sz="1600" b="1" dirty="0"/>
          </a:p>
          <a:p>
            <a:pPr>
              <a:defRPr/>
            </a:pPr>
            <a:endParaRPr lang="en-US" dirty="0"/>
          </a:p>
        </p:txBody>
      </p:sp>
      <p:sp>
        <p:nvSpPr>
          <p:cNvPr id="1434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r>
              <a:rPr lang="en-US" altLang="en-US" sz="1000" dirty="0" smtClean="0">
                <a:solidFill>
                  <a:schemeClr val="bg2"/>
                </a:solidFill>
              </a:rPr>
              <a:t>klgates.com</a:t>
            </a:r>
          </a:p>
        </p:txBody>
      </p:sp>
      <p:sp>
        <p:nvSpPr>
          <p:cNvPr id="1434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fld id="{5C6C550E-6FD8-43E6-93EC-2B047F952E66}" type="slidenum">
              <a:rPr lang="en-US" altLang="en-US" sz="1000" smtClean="0">
                <a:solidFill>
                  <a:schemeClr val="bg2"/>
                </a:solidFill>
              </a:rPr>
              <a:pPr eaLnBrk="1" fontAlgn="base" hangingPunct="1">
                <a:spcBef>
                  <a:spcPct val="0"/>
                </a:spcBef>
                <a:spcAft>
                  <a:spcPct val="0"/>
                </a:spcAft>
                <a:buFontTx/>
                <a:buNone/>
              </a:pPr>
              <a:t>2</a:t>
            </a:fld>
            <a:endParaRPr lang="en-US" altLang="en-US" sz="1000" dirty="0" smtClean="0">
              <a:solidFill>
                <a:schemeClr val="bg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sz="2000" dirty="0">
                <a:solidFill>
                  <a:schemeClr val="bg1"/>
                </a:solidFill>
              </a:rPr>
              <a:t>Retaining an investment </a:t>
            </a:r>
            <a:r>
              <a:rPr lang="en-US" sz="2000" dirty="0" smtClean="0">
                <a:solidFill>
                  <a:schemeClr val="bg1"/>
                </a:solidFill>
              </a:rPr>
              <a:t>manager (CONT.):</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spcAft>
                <a:spcPts val="1200"/>
              </a:spcAft>
            </a:pPr>
            <a:r>
              <a:rPr lang="en-US" sz="1800" dirty="0" smtClean="0"/>
              <a:t>QPAM definition</a:t>
            </a:r>
          </a:p>
          <a:p>
            <a:pPr marL="914400" marR="0" indent="-457200">
              <a:spcBef>
                <a:spcPts val="0"/>
              </a:spcBef>
              <a:spcAft>
                <a:spcPts val="1200"/>
              </a:spcAft>
            </a:pPr>
            <a:r>
              <a:rPr lang="en-US" sz="1800" dirty="0" smtClean="0">
                <a:latin typeface="Arial"/>
                <a:ea typeface="Times New Roman"/>
              </a:rPr>
              <a:t>Must acknowledge </a:t>
            </a:r>
            <a:r>
              <a:rPr lang="en-US" sz="1800" dirty="0">
                <a:latin typeface="Arial"/>
                <a:ea typeface="Times New Roman"/>
              </a:rPr>
              <a:t>in a written management agreement that it is a fiduciary with respect to the plan that has retained it as a QPAM </a:t>
            </a:r>
            <a:endParaRPr lang="en-US" sz="1800" dirty="0" smtClean="0">
              <a:latin typeface="Arial"/>
              <a:ea typeface="Times New Roman"/>
            </a:endParaRPr>
          </a:p>
          <a:p>
            <a:pPr marL="914400" marR="0" indent="-457200">
              <a:spcBef>
                <a:spcPts val="0"/>
              </a:spcBef>
              <a:spcAft>
                <a:spcPts val="1200"/>
              </a:spcAft>
            </a:pPr>
            <a:r>
              <a:rPr lang="en-US" sz="1800" dirty="0" smtClean="0">
                <a:latin typeface="Arial"/>
                <a:ea typeface="Times New Roman"/>
              </a:rPr>
              <a:t>Must be:</a:t>
            </a:r>
            <a:endParaRPr lang="en-US" sz="1800" dirty="0">
              <a:latin typeface="Arial"/>
              <a:ea typeface="Times New Roman"/>
            </a:endParaRPr>
          </a:p>
          <a:p>
            <a:pPr marL="1371600" marR="0" indent="-457200">
              <a:spcBef>
                <a:spcPts val="0"/>
              </a:spcBef>
              <a:spcAft>
                <a:spcPts val="1200"/>
              </a:spcAft>
            </a:pPr>
            <a:r>
              <a:rPr lang="en-US" sz="1800" dirty="0" smtClean="0">
                <a:latin typeface="Arial"/>
                <a:ea typeface="Times New Roman"/>
              </a:rPr>
              <a:t>a </a:t>
            </a:r>
            <a:r>
              <a:rPr lang="en-US" sz="1800" dirty="0">
                <a:latin typeface="Arial"/>
                <a:ea typeface="Times New Roman"/>
              </a:rPr>
              <a:t>bank or savings association with equity capital of at least $1 million;</a:t>
            </a:r>
          </a:p>
          <a:p>
            <a:pPr marL="1371600" marR="0" indent="-457200">
              <a:spcBef>
                <a:spcPts val="0"/>
              </a:spcBef>
              <a:spcAft>
                <a:spcPts val="1200"/>
              </a:spcAft>
            </a:pPr>
            <a:r>
              <a:rPr lang="en-US" sz="1800" dirty="0" smtClean="0">
                <a:latin typeface="Arial"/>
                <a:ea typeface="Times New Roman"/>
              </a:rPr>
              <a:t>An </a:t>
            </a:r>
            <a:r>
              <a:rPr lang="en-US" sz="1800" dirty="0">
                <a:latin typeface="Arial"/>
                <a:ea typeface="Times New Roman"/>
              </a:rPr>
              <a:t>insurance company with a net worth of at least $1 million;</a:t>
            </a:r>
          </a:p>
          <a:p>
            <a:pPr marL="1371600" marR="0" indent="-457200">
              <a:spcBef>
                <a:spcPts val="0"/>
              </a:spcBef>
              <a:spcAft>
                <a:spcPts val="1200"/>
              </a:spcAft>
            </a:pPr>
            <a:r>
              <a:rPr lang="en-US" sz="1800" dirty="0" smtClean="0">
                <a:latin typeface="Arial"/>
                <a:ea typeface="Times New Roman"/>
              </a:rPr>
              <a:t>An </a:t>
            </a:r>
            <a:r>
              <a:rPr lang="en-US" sz="1800" dirty="0">
                <a:latin typeface="Arial"/>
                <a:ea typeface="Times New Roman"/>
              </a:rPr>
              <a:t>investment adviser registered under the Investment Advisers Act of 1940 which has (i) more than $1 million shareholders’ or partners’ equity, and (ii) more than $85 million total client assets under its management and control as of the end of its most recent fiscal year.</a:t>
            </a:r>
          </a:p>
          <a:p>
            <a:endParaRPr lang="en-US" sz="1800" dirty="0"/>
          </a:p>
        </p:txBody>
      </p:sp>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20</a:t>
            </a:fld>
            <a:endParaRPr lang="en-US" dirty="0"/>
          </a:p>
        </p:txBody>
      </p:sp>
    </p:spTree>
    <p:extLst>
      <p:ext uri="{BB962C8B-B14F-4D97-AF65-F5344CB8AC3E}">
        <p14:creationId xmlns:p14="http://schemas.microsoft.com/office/powerpoint/2010/main" val="40791268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sz="2000" dirty="0">
                <a:solidFill>
                  <a:schemeClr val="bg1"/>
                </a:solidFill>
              </a:rPr>
              <a:t>Retaining an investment </a:t>
            </a:r>
            <a:r>
              <a:rPr lang="en-US" sz="2000" dirty="0" smtClean="0">
                <a:solidFill>
                  <a:schemeClr val="bg1"/>
                </a:solidFill>
              </a:rPr>
              <a:t>manager (cont.):</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r>
              <a:rPr lang="en-US" dirty="0" smtClean="0"/>
              <a:t>When QPAM will not work</a:t>
            </a:r>
          </a:p>
          <a:p>
            <a:pPr lvl="1"/>
            <a:r>
              <a:rPr lang="en-US" dirty="0" smtClean="0"/>
              <a:t>If party-in-interest (e.g. broker) is affiliated with QPAM</a:t>
            </a:r>
          </a:p>
          <a:p>
            <a:pPr lvl="1"/>
            <a:r>
              <a:rPr lang="en-US" dirty="0" smtClean="0"/>
              <a:t>If party-in-interest can hire or fire QPAM</a:t>
            </a:r>
          </a:p>
          <a:p>
            <a:pPr lvl="1"/>
            <a:r>
              <a:rPr lang="en-US" dirty="0" smtClean="0"/>
              <a:t>If plan makes up more than 20% of QPAM’s AUM</a:t>
            </a:r>
          </a:p>
          <a:p>
            <a:pPr lvl="1"/>
            <a:r>
              <a:rPr lang="en-US" dirty="0" smtClean="0"/>
              <a:t>Employer securities</a:t>
            </a:r>
          </a:p>
          <a:p>
            <a:pPr lvl="1"/>
            <a:r>
              <a:rPr lang="en-US" dirty="0" smtClean="0"/>
              <a:t>Securities Lending</a:t>
            </a:r>
          </a:p>
          <a:p>
            <a:pPr lvl="1"/>
            <a:r>
              <a:rPr lang="en-US" dirty="0" smtClean="0"/>
              <a:t>Mortgage financing arrangements</a:t>
            </a:r>
          </a:p>
          <a:p>
            <a:pPr lvl="1"/>
            <a:r>
              <a:rPr lang="en-US" dirty="0" smtClean="0"/>
              <a:t>Mortgage pools</a:t>
            </a:r>
          </a:p>
          <a:p>
            <a:pPr lvl="1"/>
            <a:r>
              <a:rPr lang="en-US" dirty="0" smtClean="0"/>
              <a:t>“QPAM for a Day”</a:t>
            </a:r>
          </a:p>
          <a:p>
            <a:pPr lvl="1"/>
            <a:endParaRPr lang="en-US" dirty="0"/>
          </a:p>
        </p:txBody>
      </p:sp>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21</a:t>
            </a:fld>
            <a:endParaRPr lang="en-US" dirty="0"/>
          </a:p>
        </p:txBody>
      </p:sp>
    </p:spTree>
    <p:extLst>
      <p:ext uri="{BB962C8B-B14F-4D97-AF65-F5344CB8AC3E}">
        <p14:creationId xmlns:p14="http://schemas.microsoft.com/office/powerpoint/2010/main" val="14055892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ERISA</a:t>
            </a:r>
            <a:r>
              <a:rPr lang="en-US" b="1" dirty="0"/>
              <a:t> Considerations Relevant to Investments in Funds</a:t>
            </a:r>
            <a:r>
              <a:rPr lang="en-US" dirty="0"/>
              <a:t/>
            </a:r>
            <a:br>
              <a:rPr lang="en-US" dirty="0"/>
            </a:br>
            <a:endParaRPr lang="en-US" dirty="0"/>
          </a:p>
        </p:txBody>
      </p:sp>
    </p:spTree>
    <p:extLst>
      <p:ext uri="{BB962C8B-B14F-4D97-AF65-F5344CB8AC3E}">
        <p14:creationId xmlns:p14="http://schemas.microsoft.com/office/powerpoint/2010/main" val="23003287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942032" y="1193820"/>
            <a:ext cx="7259936"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ERISA CONSIDERATIONS FOR PLAN INVESTMENTS IN HEDGE FUNDS AND SIMILAR VEHICLES</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797225050"/>
              </p:ext>
            </p:extLst>
          </p:nvPr>
        </p:nvGraphicFramePr>
        <p:xfrm>
          <a:off x="457200" y="1752600"/>
          <a:ext cx="8229600" cy="4267200"/>
        </p:xfrm>
        <a:graphic>
          <a:graphicData uri="http://schemas.openxmlformats.org/drawingml/2006/table">
            <a:tbl>
              <a:tblPr firstRow="1" firstCol="1" bandRow="1">
                <a:tableStyleId>{5C22544A-7EE6-4342-B048-85BDC9FD1C3A}</a:tableStyleId>
              </a:tblPr>
              <a:tblGrid>
                <a:gridCol w="1645795"/>
                <a:gridCol w="1645795"/>
                <a:gridCol w="1645795"/>
                <a:gridCol w="1645795"/>
                <a:gridCol w="1646420"/>
              </a:tblGrid>
              <a:tr h="745328">
                <a:tc>
                  <a:txBody>
                    <a:bodyPr/>
                    <a:lstStyle/>
                    <a:p>
                      <a:pPr marL="0" marR="0" algn="ctr">
                        <a:spcBef>
                          <a:spcPts val="600"/>
                        </a:spcBef>
                        <a:spcAft>
                          <a:spcPts val="600"/>
                        </a:spcAft>
                      </a:pPr>
                      <a:r>
                        <a:rPr lang="en-US" sz="1000" dirty="0" smtClean="0">
                          <a:effectLst/>
                        </a:rPr>
                        <a:t>Questions</a:t>
                      </a:r>
                      <a:r>
                        <a:rPr lang="en-US" sz="1000" dirty="0">
                          <a:effectLst/>
                        </a:rPr>
                        <a:t> </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Bank Collective Trust Fund / Insurance Company Separate Account</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Hedge Fund (including Fund-of-Fund)</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Real Estate Fund (Privately Offered)</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Private Equity Fund</a:t>
                      </a:r>
                      <a:endParaRPr lang="en-US" sz="1200" dirty="0">
                        <a:effectLst/>
                        <a:latin typeface="Arial"/>
                        <a:ea typeface="Arial"/>
                        <a:cs typeface="Times New Roman"/>
                      </a:endParaRPr>
                    </a:p>
                  </a:txBody>
                  <a:tcPr marL="67456" marR="67456" marT="0" marB="0"/>
                </a:tc>
              </a:tr>
              <a:tr h="1304325">
                <a:tc>
                  <a:txBody>
                    <a:bodyPr/>
                    <a:lstStyle/>
                    <a:p>
                      <a:pPr marL="0" marR="0">
                        <a:spcBef>
                          <a:spcPts val="600"/>
                        </a:spcBef>
                        <a:spcAft>
                          <a:spcPts val="600"/>
                        </a:spcAft>
                      </a:pPr>
                      <a:r>
                        <a:rPr lang="en-US" sz="1000" dirty="0">
                          <a:effectLst/>
                        </a:rPr>
                        <a:t>(1)  Is investment in the fund permitted under the plan documents?</a:t>
                      </a:r>
                      <a:endParaRPr lang="en-US" sz="1200" dirty="0">
                        <a:effectLst/>
                        <a:latin typeface="Arial"/>
                        <a:ea typeface="Arial"/>
                        <a:cs typeface="Times New Roman"/>
                      </a:endParaRPr>
                    </a:p>
                  </a:txBody>
                  <a:tcPr marL="67456" marR="67456" marT="0" marB="0"/>
                </a:tc>
                <a:tc gridSpan="4">
                  <a:txBody>
                    <a:bodyPr/>
                    <a:lstStyle/>
                    <a:p>
                      <a:pPr marL="0" marR="0">
                        <a:spcBef>
                          <a:spcPts val="600"/>
                        </a:spcBef>
                        <a:spcAft>
                          <a:spcPts val="600"/>
                        </a:spcAft>
                      </a:pPr>
                      <a:r>
                        <a:rPr lang="en-US" sz="1000" dirty="0">
                          <a:effectLst/>
                        </a:rPr>
                        <a:t>A plan fiduciary is obligated to act in accordance with the plan’s governing documents insofar as such documents are consistent with ERISA.  ERISA § 404(a)(1)(D).</a:t>
                      </a:r>
                      <a:endParaRPr lang="en-US" sz="1200" dirty="0">
                        <a:effectLst/>
                      </a:endParaRPr>
                    </a:p>
                    <a:p>
                      <a:pPr marL="0" marR="0">
                        <a:spcBef>
                          <a:spcPts val="600"/>
                        </a:spcBef>
                        <a:spcAft>
                          <a:spcPts val="600"/>
                        </a:spcAft>
                      </a:pPr>
                      <a:r>
                        <a:rPr lang="en-US" sz="1000" dirty="0">
                          <a:effectLst/>
                        </a:rPr>
                        <a:t>Since ERISA does not establish lists or categories of permissible or prohibited investments, the fiduciary should be permitted to invest in any type of fund if the investment (i) is expressly permitted, or not expressly prohibited, by the plan documents, and (ii) conforms to other relevant requirements of ERISA described in questions (2) through (5) below.</a:t>
                      </a:r>
                      <a:endParaRPr lang="en-US" sz="1200" dirty="0">
                        <a:effectLst/>
                        <a:latin typeface="Arial"/>
                        <a:ea typeface="Arial"/>
                        <a:cs typeface="Times New Roman"/>
                      </a:endParaRPr>
                    </a:p>
                  </a:txBody>
                  <a:tcPr marL="67456" marR="67456" marT="0" marB="0">
                    <a:solidFill>
                      <a:schemeClr val="accent1">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17547">
                <a:tc>
                  <a:txBody>
                    <a:bodyPr/>
                    <a:lstStyle/>
                    <a:p>
                      <a:pPr marL="0" marR="0">
                        <a:spcBef>
                          <a:spcPts val="600"/>
                        </a:spcBef>
                        <a:spcAft>
                          <a:spcPts val="600"/>
                        </a:spcAft>
                      </a:pPr>
                      <a:r>
                        <a:rPr lang="en-US" sz="1000" dirty="0">
                          <a:effectLst/>
                        </a:rPr>
                        <a:t>(2)  Is investment in the fund being made for a proper purpose?</a:t>
                      </a:r>
                      <a:endParaRPr lang="en-US" sz="1200" dirty="0">
                        <a:effectLst/>
                        <a:latin typeface="Arial"/>
                        <a:ea typeface="Arial"/>
                        <a:cs typeface="Times New Roman"/>
                      </a:endParaRPr>
                    </a:p>
                  </a:txBody>
                  <a:tcPr marL="67456" marR="67456" marT="0" marB="0"/>
                </a:tc>
                <a:tc gridSpan="4">
                  <a:txBody>
                    <a:bodyPr/>
                    <a:lstStyle/>
                    <a:p>
                      <a:pPr marL="0" marR="0">
                        <a:spcBef>
                          <a:spcPts val="600"/>
                        </a:spcBef>
                        <a:spcAft>
                          <a:spcPts val="600"/>
                        </a:spcAft>
                      </a:pPr>
                      <a:r>
                        <a:rPr lang="en-US" sz="1000" dirty="0">
                          <a:effectLst/>
                        </a:rPr>
                        <a:t>A plan fiduciary must discharge his or her duties “solely in the interest” of the plan participants and for the “exclusive purpose” providing benefits to participants and defraying reasonable expenses of plan administration.  ERISA § 404(a)(1)(A).</a:t>
                      </a:r>
                      <a:endParaRPr lang="en-US" sz="1200" dirty="0">
                        <a:effectLst/>
                      </a:endParaRPr>
                    </a:p>
                    <a:p>
                      <a:pPr marL="0" marR="0">
                        <a:spcBef>
                          <a:spcPts val="600"/>
                        </a:spcBef>
                        <a:spcAft>
                          <a:spcPts val="600"/>
                        </a:spcAft>
                      </a:pPr>
                      <a:r>
                        <a:rPr lang="en-US" sz="1000" dirty="0">
                          <a:effectLst/>
                        </a:rPr>
                        <a:t>While each situation must be examined in light of its particular facts and circumstances, it would be improper if, for example, a plan invested in a fund for the purpose of “seeding” the fund or “shoring up” a fund experiencing significant outflows.</a:t>
                      </a:r>
                      <a:endParaRPr lang="en-US" sz="1200" dirty="0">
                        <a:effectLst/>
                        <a:latin typeface="Arial"/>
                        <a:ea typeface="Arial"/>
                        <a:cs typeface="Times New Roman"/>
                      </a:endParaRPr>
                    </a:p>
                  </a:txBody>
                  <a:tcPr marL="67456" marR="67456" marT="0" marB="0">
                    <a:solidFill>
                      <a:schemeClr val="accent1">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23</a:t>
            </a:fld>
            <a:endParaRPr lang="en-US" dirty="0"/>
          </a:p>
        </p:txBody>
      </p:sp>
    </p:spTree>
    <p:extLst>
      <p:ext uri="{BB962C8B-B14F-4D97-AF65-F5344CB8AC3E}">
        <p14:creationId xmlns:p14="http://schemas.microsoft.com/office/powerpoint/2010/main" val="29721528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92418567"/>
              </p:ext>
            </p:extLst>
          </p:nvPr>
        </p:nvGraphicFramePr>
        <p:xfrm>
          <a:off x="457200" y="1143000"/>
          <a:ext cx="8229600" cy="609600"/>
        </p:xfrm>
        <a:graphic>
          <a:graphicData uri="http://schemas.openxmlformats.org/drawingml/2006/table">
            <a:tbl>
              <a:tblPr firstRow="1" firstCol="1" bandRow="1">
                <a:tableStyleId>{5C22544A-7EE6-4342-B048-85BDC9FD1C3A}</a:tableStyleId>
              </a:tblPr>
              <a:tblGrid>
                <a:gridCol w="1645795"/>
                <a:gridCol w="1645795"/>
                <a:gridCol w="1645795"/>
                <a:gridCol w="1645795"/>
                <a:gridCol w="1646420"/>
              </a:tblGrid>
              <a:tr h="599607">
                <a:tc>
                  <a:txBody>
                    <a:bodyPr/>
                    <a:lstStyle/>
                    <a:p>
                      <a:pPr marL="0" marR="0" algn="ctr">
                        <a:spcBef>
                          <a:spcPts val="600"/>
                        </a:spcBef>
                        <a:spcAft>
                          <a:spcPts val="600"/>
                        </a:spcAft>
                      </a:pPr>
                      <a:r>
                        <a:rPr lang="en-US" sz="1000" dirty="0" smtClean="0">
                          <a:effectLst/>
                        </a:rPr>
                        <a:t>Questions</a:t>
                      </a:r>
                      <a:r>
                        <a:rPr lang="en-US" sz="1000" dirty="0">
                          <a:effectLst/>
                        </a:rPr>
                        <a:t> </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Bank Collective Trust Fund / Insurance Company Separate Account</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Hedge Fund (including Fund-of-Fund)</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Real Estate Fund (Privately Offered)</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Private Equity Fund</a:t>
                      </a:r>
                      <a:endParaRPr lang="en-US" sz="1200" dirty="0">
                        <a:effectLst/>
                        <a:latin typeface="Arial"/>
                        <a:ea typeface="Arial"/>
                        <a:cs typeface="Times New Roman"/>
                      </a:endParaRPr>
                    </a:p>
                  </a:txBody>
                  <a:tcPr marL="67456" marR="67456" marT="0" marB="0"/>
                </a:tc>
              </a:tr>
            </a:tbl>
          </a:graphicData>
        </a:graphic>
      </p:graphicFrame>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24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718793298"/>
              </p:ext>
            </p:extLst>
          </p:nvPr>
        </p:nvGraphicFramePr>
        <p:xfrm>
          <a:off x="457200" y="1905000"/>
          <a:ext cx="8229600" cy="4114799"/>
        </p:xfrm>
        <a:graphic>
          <a:graphicData uri="http://schemas.openxmlformats.org/drawingml/2006/table">
            <a:tbl>
              <a:tblPr firstRow="1" firstCol="1" bandRow="1">
                <a:tableStyleId>{5C22544A-7EE6-4342-B048-85BDC9FD1C3A}</a:tableStyleId>
              </a:tblPr>
              <a:tblGrid>
                <a:gridCol w="1645795"/>
                <a:gridCol w="6583805"/>
              </a:tblGrid>
              <a:tr h="4114799">
                <a:tc>
                  <a:txBody>
                    <a:bodyPr/>
                    <a:lstStyle/>
                    <a:p>
                      <a:pPr marL="0" marR="0">
                        <a:spcBef>
                          <a:spcPts val="600"/>
                        </a:spcBef>
                        <a:spcAft>
                          <a:spcPts val="600"/>
                        </a:spcAft>
                      </a:pPr>
                      <a:r>
                        <a:rPr lang="en-US" sz="1000" dirty="0">
                          <a:effectLst/>
                        </a:rPr>
                        <a:t>(3)  Is investment in the fund prudent?</a:t>
                      </a:r>
                      <a:endParaRPr lang="en-US" sz="1200" dirty="0">
                        <a:effectLst/>
                      </a:endParaRPr>
                    </a:p>
                    <a:p>
                      <a:pPr marL="0" marR="0">
                        <a:spcBef>
                          <a:spcPts val="600"/>
                        </a:spcBef>
                        <a:spcAft>
                          <a:spcPts val="600"/>
                        </a:spcAft>
                      </a:pPr>
                      <a:r>
                        <a:rPr lang="en-US" sz="1000" dirty="0">
                          <a:effectLst/>
                        </a:rPr>
                        <a:t>  Basis for selection</a:t>
                      </a:r>
                      <a:endParaRPr lang="en-US" sz="1200" dirty="0">
                        <a:effectLst/>
                      </a:endParaRPr>
                    </a:p>
                    <a:p>
                      <a:pPr marL="0" marR="0">
                        <a:spcBef>
                          <a:spcPts val="600"/>
                        </a:spcBef>
                        <a:spcAft>
                          <a:spcPts val="600"/>
                        </a:spcAft>
                      </a:pPr>
                      <a:r>
                        <a:rPr lang="en-US" sz="1000" dirty="0">
                          <a:effectLst/>
                        </a:rPr>
                        <a:t>  Diversification</a:t>
                      </a:r>
                      <a:endParaRPr lang="en-US" sz="1200" dirty="0">
                        <a:effectLst/>
                      </a:endParaRPr>
                    </a:p>
                    <a:p>
                      <a:pPr marL="0" marR="0">
                        <a:spcBef>
                          <a:spcPts val="600"/>
                        </a:spcBef>
                        <a:spcAft>
                          <a:spcPts val="600"/>
                        </a:spcAft>
                      </a:pPr>
                      <a:r>
                        <a:rPr lang="en-US" sz="1000" dirty="0">
                          <a:effectLst/>
                        </a:rPr>
                        <a:t>  Other considerations </a:t>
                      </a:r>
                      <a:endParaRPr lang="en-US" sz="1200" dirty="0">
                        <a:effectLst/>
                        <a:latin typeface="Arial"/>
                        <a:ea typeface="Arial"/>
                        <a:cs typeface="Times New Roman"/>
                      </a:endParaRPr>
                    </a:p>
                  </a:txBody>
                  <a:tcPr marL="67456" marR="67456" marT="0" marB="0"/>
                </a:tc>
                <a:tc>
                  <a:txBody>
                    <a:bodyPr/>
                    <a:lstStyle/>
                    <a:p>
                      <a:pPr marL="0" marR="0">
                        <a:spcBef>
                          <a:spcPts val="600"/>
                        </a:spcBef>
                        <a:spcAft>
                          <a:spcPts val="600"/>
                        </a:spcAft>
                      </a:pPr>
                      <a:r>
                        <a:rPr lang="en-US" sz="1000" b="0" dirty="0">
                          <a:solidFill>
                            <a:schemeClr val="tx1"/>
                          </a:solidFill>
                          <a:effectLst/>
                        </a:rPr>
                        <a:t>A plan fiduciary satisfies ERISA’s prudence requirement with respect to a particular investment if, among other things, the fiduciary determines that the investment is reasonably designed, as part of the plan’s portfolio (or the portion of the portfolio managed by the fiduciary), to further the purposes of the plan, taking into the account the risk of loss and opportunity for gain associated with the investment.  DOL “Prudence” Regulation (safe harbor), 29 CFR § 2550.404a-1.</a:t>
                      </a:r>
                    </a:p>
                    <a:p>
                      <a:pPr marL="0" marR="0">
                        <a:spcBef>
                          <a:spcPts val="600"/>
                        </a:spcBef>
                        <a:spcAft>
                          <a:spcPts val="600"/>
                        </a:spcAft>
                      </a:pPr>
                      <a:r>
                        <a:rPr lang="en-US" sz="1000" b="0" dirty="0">
                          <a:solidFill>
                            <a:schemeClr val="tx1"/>
                          </a:solidFill>
                          <a:effectLst/>
                        </a:rPr>
                        <a:t>Diversification is judged with respect to (i) the portion of plan assets managed by the fiduciary making the investment, and (ii) the ultimate investment of plan assets (i.e., look through to fund portfolio).  ERISA Conference Report, at 304-05.</a:t>
                      </a:r>
                    </a:p>
                    <a:p>
                      <a:pPr marL="0" marR="0">
                        <a:spcBef>
                          <a:spcPts val="600"/>
                        </a:spcBef>
                        <a:spcAft>
                          <a:spcPts val="600"/>
                        </a:spcAft>
                      </a:pPr>
                      <a:r>
                        <a:rPr lang="en-US" sz="1000" b="0" dirty="0">
                          <a:solidFill>
                            <a:schemeClr val="tx1"/>
                          </a:solidFill>
                          <a:effectLst/>
                        </a:rPr>
                        <a:t>The fiduciary should take other aspects of fund internal operations into account in determining whether it is appropriate to commit plan assets to the investment (e.g., “reasonable” fees, as required by ERISA § 408(b)(2), conflicts of interest, valuations, liquidity restrictions, exculpation/indemnity of fund manager, leverage/UBTI, and whether or not fund assets are “plan assets,” as discussed in Question (6) below)</a:t>
                      </a:r>
                    </a:p>
                    <a:p>
                      <a:pPr marL="0" marR="0">
                        <a:spcBef>
                          <a:spcPts val="600"/>
                        </a:spcBef>
                        <a:spcAft>
                          <a:spcPts val="600"/>
                        </a:spcAft>
                      </a:pPr>
                      <a:r>
                        <a:rPr lang="en-US" sz="1000" b="0" dirty="0">
                          <a:solidFill>
                            <a:schemeClr val="tx1"/>
                          </a:solidFill>
                          <a:effectLst/>
                        </a:rPr>
                        <a:t>For more information, see ERISA Advisory Council Report: “Hedge Funds and Private Equity Investments” (November 2011) recommending that the DOL provide guidance for plan sponsors, including suggested best practices, for evaluating plan investments in these funds in a manner consistent with the obligations of plan sponsors as fiduciaries under ERISA.</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3287124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95291535"/>
              </p:ext>
            </p:extLst>
          </p:nvPr>
        </p:nvGraphicFramePr>
        <p:xfrm>
          <a:off x="457200" y="1143000"/>
          <a:ext cx="8229600" cy="609600"/>
        </p:xfrm>
        <a:graphic>
          <a:graphicData uri="http://schemas.openxmlformats.org/drawingml/2006/table">
            <a:tbl>
              <a:tblPr firstRow="1" firstCol="1" bandRow="1">
                <a:tableStyleId>{5C22544A-7EE6-4342-B048-85BDC9FD1C3A}</a:tableStyleId>
              </a:tblPr>
              <a:tblGrid>
                <a:gridCol w="1645795"/>
                <a:gridCol w="1645795"/>
                <a:gridCol w="1645795"/>
                <a:gridCol w="1645795"/>
                <a:gridCol w="1646420"/>
              </a:tblGrid>
              <a:tr h="599607">
                <a:tc>
                  <a:txBody>
                    <a:bodyPr/>
                    <a:lstStyle/>
                    <a:p>
                      <a:pPr marL="0" marR="0" algn="ctr">
                        <a:spcBef>
                          <a:spcPts val="600"/>
                        </a:spcBef>
                        <a:spcAft>
                          <a:spcPts val="600"/>
                        </a:spcAft>
                      </a:pPr>
                      <a:r>
                        <a:rPr lang="en-US" sz="1000" dirty="0" smtClean="0">
                          <a:effectLst/>
                        </a:rPr>
                        <a:t>Questions</a:t>
                      </a:r>
                      <a:r>
                        <a:rPr lang="en-US" sz="1000" dirty="0">
                          <a:effectLst/>
                        </a:rPr>
                        <a:t> </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Bank Collective Trust Fund / Insurance Company Separate Account</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Hedge Fund (including Fund-of-Fund)</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Real Estate Fund (Privately Offered)</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Private Equity Fund</a:t>
                      </a:r>
                      <a:endParaRPr lang="en-US" sz="1200" dirty="0">
                        <a:effectLst/>
                        <a:latin typeface="Arial"/>
                        <a:ea typeface="Arial"/>
                        <a:cs typeface="Times New Roman"/>
                      </a:endParaRPr>
                    </a:p>
                  </a:txBody>
                  <a:tcPr marL="67456" marR="67456" marT="0" marB="0"/>
                </a:tc>
              </a:tr>
            </a:tbl>
          </a:graphicData>
        </a:graphic>
      </p:graphicFrame>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25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353123081"/>
              </p:ext>
            </p:extLst>
          </p:nvPr>
        </p:nvGraphicFramePr>
        <p:xfrm>
          <a:off x="457200" y="1828800"/>
          <a:ext cx="8229600" cy="4191000"/>
        </p:xfrm>
        <a:graphic>
          <a:graphicData uri="http://schemas.openxmlformats.org/drawingml/2006/table">
            <a:tbl>
              <a:tblPr firstRow="1" firstCol="1" bandRow="1">
                <a:tableStyleId>{5C22544A-7EE6-4342-B048-85BDC9FD1C3A}</a:tableStyleId>
              </a:tblPr>
              <a:tblGrid>
                <a:gridCol w="1645795"/>
                <a:gridCol w="1645795"/>
                <a:gridCol w="4938010"/>
              </a:tblGrid>
              <a:tr h="4191000">
                <a:tc>
                  <a:txBody>
                    <a:bodyPr/>
                    <a:lstStyle/>
                    <a:p>
                      <a:pPr marL="0" marR="0">
                        <a:spcBef>
                          <a:spcPts val="600"/>
                        </a:spcBef>
                        <a:spcAft>
                          <a:spcPts val="600"/>
                        </a:spcAft>
                      </a:pPr>
                      <a:r>
                        <a:rPr lang="en-US" sz="1000" dirty="0">
                          <a:effectLst/>
                        </a:rPr>
                        <a:t>(4)  Would an investment in the fund be a prohibited transaction between the plan and a “party in interest” of the plan?</a:t>
                      </a:r>
                      <a:endParaRPr lang="en-US" sz="1200" dirty="0">
                        <a:effectLst/>
                        <a:latin typeface="Arial"/>
                        <a:ea typeface="Arial"/>
                        <a:cs typeface="Times New Roman"/>
                      </a:endParaRPr>
                    </a:p>
                  </a:txBody>
                  <a:tcPr marL="67456" marR="67456" marT="0" marB="0"/>
                </a:tc>
                <a:tc>
                  <a:txBody>
                    <a:bodyPr/>
                    <a:lstStyle/>
                    <a:p>
                      <a:pPr marL="0" marR="0">
                        <a:spcBef>
                          <a:spcPts val="600"/>
                        </a:spcBef>
                        <a:spcAft>
                          <a:spcPts val="600"/>
                        </a:spcAft>
                      </a:pPr>
                      <a:r>
                        <a:rPr lang="en-US" sz="1000" b="0" dirty="0">
                          <a:solidFill>
                            <a:schemeClr val="tx1"/>
                          </a:solidFill>
                          <a:effectLst/>
                        </a:rPr>
                        <a:t>A plan investment in a pooled investment fund maintained by a bank or insurance company should not be prohibited, even if the bank or insurance company is a party in interest of the plan, if the requirements of ERISA § 408(b)(8) are satisfied.</a:t>
                      </a:r>
                      <a:endParaRPr lang="en-US" sz="12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c>
                  <a:txBody>
                    <a:bodyPr/>
                    <a:lstStyle/>
                    <a:p>
                      <a:pPr marL="0" marR="0">
                        <a:spcBef>
                          <a:spcPts val="600"/>
                        </a:spcBef>
                        <a:spcAft>
                          <a:spcPts val="600"/>
                        </a:spcAft>
                      </a:pPr>
                      <a:r>
                        <a:rPr lang="en-US" sz="1000" b="0" dirty="0">
                          <a:solidFill>
                            <a:schemeClr val="tx1"/>
                          </a:solidFill>
                          <a:effectLst/>
                        </a:rPr>
                        <a:t>Although arguments have been raised on both sides of the issue, a plan investment in a fund should be viewed as a transaction between the plan and the fund, not between the plan and the fund manager (or general partner).  In such case, the issue is whether the fund itself is a “party in interest” of the plan.</a:t>
                      </a:r>
                    </a:p>
                    <a:p>
                      <a:pPr marL="0" marR="0">
                        <a:spcBef>
                          <a:spcPts val="600"/>
                        </a:spcBef>
                        <a:spcAft>
                          <a:spcPts val="600"/>
                        </a:spcAft>
                      </a:pPr>
                      <a:r>
                        <a:rPr lang="en-US" sz="1000" b="0" dirty="0">
                          <a:solidFill>
                            <a:schemeClr val="tx1"/>
                          </a:solidFill>
                          <a:effectLst/>
                        </a:rPr>
                        <a:t>Although rarely the case, a fund could be considered a party in interest of the plan if, e.g., 50% or more of the fund’s equity interests (LLC member/LP interests, shares, etc.) </a:t>
                      </a:r>
                      <a:r>
                        <a:rPr lang="en-US" sz="1000" b="0" u="sng" dirty="0">
                          <a:solidFill>
                            <a:schemeClr val="tx1"/>
                          </a:solidFill>
                          <a:effectLst/>
                        </a:rPr>
                        <a:t>or</a:t>
                      </a:r>
                      <a:r>
                        <a:rPr lang="en-US" sz="1000" b="0" dirty="0">
                          <a:solidFill>
                            <a:schemeClr val="tx1"/>
                          </a:solidFill>
                          <a:effectLst/>
                        </a:rPr>
                        <a:t> voting power is owned by a person (e.g., the fund manager) who otherwise is a party in interest of the plan by reason of being a plan fiduciary or service provider (e.g., investment manager of the plan).  ERISA § 3(14)(G).  This situation arises most often in the case of funds established under offshore jurisdictions that include “founders shares” or “manager shares” that hold all voting power with respect to the fund, where such shares are held by the fund manager.</a:t>
                      </a:r>
                    </a:p>
                    <a:p>
                      <a:pPr marL="0" marR="0">
                        <a:spcBef>
                          <a:spcPts val="600"/>
                        </a:spcBef>
                        <a:spcAft>
                          <a:spcPts val="600"/>
                        </a:spcAft>
                      </a:pPr>
                      <a:r>
                        <a:rPr lang="en-US" sz="1000" b="0" dirty="0">
                          <a:solidFill>
                            <a:schemeClr val="tx1"/>
                          </a:solidFill>
                          <a:effectLst/>
                        </a:rPr>
                        <a:t>If the fund is a party in interest of the plan, the plan fiduciary should ensure that the investment conforms to an available prohibited transaction exemption (e.g., QPAM).</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5268051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46897036"/>
              </p:ext>
            </p:extLst>
          </p:nvPr>
        </p:nvGraphicFramePr>
        <p:xfrm>
          <a:off x="457199" y="1143000"/>
          <a:ext cx="8305801" cy="609600"/>
        </p:xfrm>
        <a:graphic>
          <a:graphicData uri="http://schemas.openxmlformats.org/drawingml/2006/table">
            <a:tbl>
              <a:tblPr firstRow="1" firstCol="1" bandRow="1">
                <a:tableStyleId>{5C22544A-7EE6-4342-B048-85BDC9FD1C3A}</a:tableStyleId>
              </a:tblPr>
              <a:tblGrid>
                <a:gridCol w="1676401"/>
                <a:gridCol w="1676400"/>
                <a:gridCol w="1630301"/>
                <a:gridCol w="1661034"/>
                <a:gridCol w="1661665"/>
              </a:tblGrid>
              <a:tr h="599607">
                <a:tc>
                  <a:txBody>
                    <a:bodyPr/>
                    <a:lstStyle/>
                    <a:p>
                      <a:pPr marL="0" marR="0" algn="ctr">
                        <a:spcBef>
                          <a:spcPts val="600"/>
                        </a:spcBef>
                        <a:spcAft>
                          <a:spcPts val="600"/>
                        </a:spcAft>
                      </a:pPr>
                      <a:r>
                        <a:rPr lang="en-US" sz="1000" dirty="0" smtClean="0">
                          <a:effectLst/>
                        </a:rPr>
                        <a:t>Questions</a:t>
                      </a:r>
                      <a:r>
                        <a:rPr lang="en-US" sz="1000" dirty="0">
                          <a:effectLst/>
                        </a:rPr>
                        <a:t> </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Bank Collective Trust Fund / Insurance Company Separate Account</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Hedge Fund (including Fund-of-Fund)</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Real Estate Fund (Privately Offered)</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Private Equity Fund</a:t>
                      </a:r>
                      <a:endParaRPr lang="en-US" sz="1200" dirty="0">
                        <a:effectLst/>
                        <a:latin typeface="Arial"/>
                        <a:ea typeface="Arial"/>
                        <a:cs typeface="Times New Roman"/>
                      </a:endParaRPr>
                    </a:p>
                  </a:txBody>
                  <a:tcPr marL="67456" marR="67456" marT="0" marB="0"/>
                </a:tc>
              </a:tr>
            </a:tbl>
          </a:graphicData>
        </a:graphic>
      </p:graphicFrame>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26</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569353842"/>
              </p:ext>
            </p:extLst>
          </p:nvPr>
        </p:nvGraphicFramePr>
        <p:xfrm>
          <a:off x="457200" y="1828800"/>
          <a:ext cx="8305801" cy="4191000"/>
        </p:xfrm>
        <a:graphic>
          <a:graphicData uri="http://schemas.openxmlformats.org/drawingml/2006/table">
            <a:tbl>
              <a:tblPr firstRow="1" firstCol="1" bandRow="1">
                <a:tableStyleId>{5C22544A-7EE6-4342-B048-85BDC9FD1C3A}</a:tableStyleId>
              </a:tblPr>
              <a:tblGrid>
                <a:gridCol w="1661034"/>
                <a:gridCol w="1691766"/>
                <a:gridCol w="1630302"/>
                <a:gridCol w="1661034"/>
                <a:gridCol w="1661665"/>
              </a:tblGrid>
              <a:tr h="2172342">
                <a:tc>
                  <a:txBody>
                    <a:bodyPr/>
                    <a:lstStyle/>
                    <a:p>
                      <a:pPr marL="0" marR="0">
                        <a:spcBef>
                          <a:spcPts val="600"/>
                        </a:spcBef>
                        <a:spcAft>
                          <a:spcPts val="600"/>
                        </a:spcAft>
                      </a:pPr>
                      <a:r>
                        <a:rPr lang="en-US" sz="1000" dirty="0">
                          <a:effectLst/>
                        </a:rPr>
                        <a:t>(5)  Would an investment in the fund be a prohibited transaction involving self dealing or conflict of interest by a plan fiduciary?</a:t>
                      </a:r>
                      <a:endParaRPr lang="en-US" sz="1200" dirty="0">
                        <a:effectLst/>
                        <a:latin typeface="Arial"/>
                        <a:ea typeface="Arial"/>
                        <a:cs typeface="Times New Roman"/>
                      </a:endParaRPr>
                    </a:p>
                  </a:txBody>
                  <a:tcPr marL="67456" marR="67456" marT="0" marB="0"/>
                </a:tc>
                <a:tc>
                  <a:txBody>
                    <a:bodyPr/>
                    <a:lstStyle/>
                    <a:p>
                      <a:pPr marL="0" marR="0">
                        <a:spcBef>
                          <a:spcPts val="600"/>
                        </a:spcBef>
                        <a:spcAft>
                          <a:spcPts val="600"/>
                        </a:spcAft>
                      </a:pPr>
                      <a:r>
                        <a:rPr lang="en-US" sz="1000" b="0" dirty="0">
                          <a:solidFill>
                            <a:schemeClr val="tx1"/>
                          </a:solidFill>
                          <a:effectLst/>
                        </a:rPr>
                        <a:t>An investment that satisfies conditions of ERISA § 408(b)(8) should not be considered to involve prohibited fiduciary self dealing or conflict of interest, even if the bank or insurance company is a fiduciary of the plan.  DOL Advisory Opinion 96-15A.</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c gridSpan="3">
                  <a:txBody>
                    <a:bodyPr/>
                    <a:lstStyle/>
                    <a:p>
                      <a:pPr marL="0" marR="0">
                        <a:spcBef>
                          <a:spcPts val="600"/>
                        </a:spcBef>
                        <a:spcAft>
                          <a:spcPts val="600"/>
                        </a:spcAft>
                      </a:pPr>
                      <a:r>
                        <a:rPr lang="en-US" sz="1000" b="0" dirty="0">
                          <a:solidFill>
                            <a:schemeClr val="tx1"/>
                          </a:solidFill>
                          <a:effectLst/>
                        </a:rPr>
                        <a:t>Whether a plan investment in a fund would involve fiduciary self dealing or conflicts of interest generally depends on the facts and circumstances of each situation.  A situation that typically gives rise to these issues is that in which an investment manager of a plan causes the plan to invest in a fund advised or managed by the manager or an affiliate (an “affiliated fund”).  Similar issues arise where the manager of a “plan asset fund” (described below) in which the plan has invested invests the assets of that fund in an affiliated fund.</a:t>
                      </a:r>
                    </a:p>
                    <a:p>
                      <a:pPr marL="0" marR="0">
                        <a:spcBef>
                          <a:spcPts val="600"/>
                        </a:spcBef>
                        <a:spcAft>
                          <a:spcPts val="600"/>
                        </a:spcAft>
                      </a:pPr>
                      <a:r>
                        <a:rPr lang="en-US" sz="1000" b="0" dirty="0">
                          <a:solidFill>
                            <a:schemeClr val="tx1"/>
                          </a:solidFill>
                          <a:effectLst/>
                        </a:rPr>
                        <a:t>While each situation must be addressed based on its own facts and circumstances, the issues typically will be whether the plan fiduciary would receive an additional fee as a result of the investment or whether the fiduciary would be viewed as acting on behalf of both the plan and the fund in connection with the investment transaction.</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c hMerge="1">
                  <a:txBody>
                    <a:bodyPr/>
                    <a:lstStyle/>
                    <a:p>
                      <a:endParaRPr lang="en-US"/>
                    </a:p>
                  </a:txBody>
                  <a:tcPr/>
                </a:tc>
                <a:tc hMerge="1">
                  <a:txBody>
                    <a:bodyPr/>
                    <a:lstStyle/>
                    <a:p>
                      <a:endParaRPr lang="en-US"/>
                    </a:p>
                  </a:txBody>
                  <a:tcPr/>
                </a:tc>
              </a:tr>
              <a:tr h="2018658">
                <a:tc>
                  <a:txBody>
                    <a:bodyPr/>
                    <a:lstStyle/>
                    <a:p>
                      <a:pPr marL="0" marR="0">
                        <a:spcBef>
                          <a:spcPts val="600"/>
                        </a:spcBef>
                        <a:spcAft>
                          <a:spcPts val="600"/>
                        </a:spcAft>
                      </a:pPr>
                      <a:r>
                        <a:rPr lang="en-US" sz="1000" dirty="0">
                          <a:effectLst/>
                        </a:rPr>
                        <a:t>(6)  Will fund assets be treated as the assets of investing ERISA plans (i.e., “plan assets”)?</a:t>
                      </a:r>
                      <a:endParaRPr lang="en-US" sz="1200" dirty="0">
                        <a:effectLst/>
                        <a:latin typeface="Arial"/>
                        <a:ea typeface="Arial"/>
                        <a:cs typeface="Times New Roman"/>
                      </a:endParaRPr>
                    </a:p>
                  </a:txBody>
                  <a:tcPr marL="67456" marR="67456" marT="0" marB="0"/>
                </a:tc>
                <a:tc>
                  <a:txBody>
                    <a:bodyPr/>
                    <a:lstStyle/>
                    <a:p>
                      <a:pPr marL="0" marR="0">
                        <a:spcBef>
                          <a:spcPts val="600"/>
                        </a:spcBef>
                        <a:spcAft>
                          <a:spcPts val="600"/>
                        </a:spcAft>
                      </a:pPr>
                      <a:r>
                        <a:rPr lang="en-US" sz="1000" b="0" dirty="0">
                          <a:solidFill>
                            <a:schemeClr val="tx1"/>
                          </a:solidFill>
                          <a:effectLst/>
                        </a:rPr>
                        <a:t>Yes, unless the fund is registered under the Investment Company Act of 1940.  DOL “Plan Asset” Regulation, 29 CFR § 2510.3-101(h)(1).</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c>
                  <a:txBody>
                    <a:bodyPr/>
                    <a:lstStyle/>
                    <a:p>
                      <a:pPr marL="0" marR="0">
                        <a:spcBef>
                          <a:spcPts val="600"/>
                        </a:spcBef>
                        <a:spcAft>
                          <a:spcPts val="600"/>
                        </a:spcAft>
                      </a:pPr>
                      <a:r>
                        <a:rPr lang="en-US" sz="1000" b="0" dirty="0">
                          <a:solidFill>
                            <a:schemeClr val="tx1"/>
                          </a:solidFill>
                          <a:effectLst/>
                        </a:rPr>
                        <a:t>Yes, unless “benefit plan investors” hold less than 25% of the equity interests in the fund.  DOL “Plan Asset” Regulation, 29 CFR § 2510.3-101(a)(2), (f).</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c>
                  <a:txBody>
                    <a:bodyPr/>
                    <a:lstStyle/>
                    <a:p>
                      <a:pPr marL="0" marR="0">
                        <a:spcBef>
                          <a:spcPts val="600"/>
                        </a:spcBef>
                        <a:spcAft>
                          <a:spcPts val="600"/>
                        </a:spcAft>
                      </a:pPr>
                      <a:r>
                        <a:rPr lang="en-US" sz="1000" b="0" dirty="0">
                          <a:solidFill>
                            <a:schemeClr val="tx1"/>
                          </a:solidFill>
                          <a:effectLst/>
                        </a:rPr>
                        <a:t>Yes, unless (i) “benefit plan investors” hold less than 25% of the equity interests in the fund, or (ii) the fund qualifies as a “real estate operating company.”  DOL “Plan Asset” Regulation, 29 CFR § 2510.3-101(e).</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c>
                  <a:txBody>
                    <a:bodyPr/>
                    <a:lstStyle/>
                    <a:p>
                      <a:pPr marL="0" marR="0">
                        <a:spcBef>
                          <a:spcPts val="600"/>
                        </a:spcBef>
                        <a:spcAft>
                          <a:spcPts val="600"/>
                        </a:spcAft>
                      </a:pPr>
                      <a:r>
                        <a:rPr lang="en-US" sz="1000" b="0" dirty="0">
                          <a:solidFill>
                            <a:schemeClr val="tx1"/>
                          </a:solidFill>
                          <a:effectLst/>
                        </a:rPr>
                        <a:t>Yes, unless (i) “benefit plan investors” hold less than 25% of the equity interests in the fund, or (ii) the fund qualifies as a “venture capital operating company.”  DOL “Plan Asset” Regulation, 29 CFR § 2510.3-101(d).</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15373982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60629522"/>
              </p:ext>
            </p:extLst>
          </p:nvPr>
        </p:nvGraphicFramePr>
        <p:xfrm>
          <a:off x="381000" y="2514600"/>
          <a:ext cx="8305800" cy="3505200"/>
        </p:xfrm>
        <a:graphic>
          <a:graphicData uri="http://schemas.openxmlformats.org/drawingml/2006/table">
            <a:tbl>
              <a:tblPr firstRow="1" firstCol="1" bandRow="1">
                <a:tableStyleId>{5C22544A-7EE6-4342-B048-85BDC9FD1C3A}</a:tableStyleId>
              </a:tblPr>
              <a:tblGrid>
                <a:gridCol w="2768600"/>
                <a:gridCol w="2768600"/>
                <a:gridCol w="2768600"/>
              </a:tblGrid>
              <a:tr h="1635760">
                <a:tc>
                  <a:txBody>
                    <a:bodyPr/>
                    <a:lstStyle/>
                    <a:p>
                      <a:pPr marL="0" marR="0">
                        <a:spcBef>
                          <a:spcPts val="600"/>
                        </a:spcBef>
                        <a:spcAft>
                          <a:spcPts val="600"/>
                        </a:spcAft>
                      </a:pPr>
                      <a:r>
                        <a:rPr lang="en-US" sz="1000" dirty="0">
                          <a:effectLst/>
                        </a:rPr>
                        <a:t>(7)  Is the fund manager eligible to be appointed as an “investment manager” under ERISA so that asset management responsibility can be delegated properly and other plan fiduciaries may be protected from liability for the manager’s acts/omissions?</a:t>
                      </a:r>
                      <a:endParaRPr lang="en-US" sz="1200" dirty="0">
                        <a:effectLst/>
                        <a:latin typeface="Arial"/>
                        <a:ea typeface="Arial"/>
                        <a:cs typeface="Times New Roman"/>
                      </a:endParaRPr>
                    </a:p>
                  </a:txBody>
                  <a:tcPr marL="67456" marR="67456" marT="0" marB="0"/>
                </a:tc>
                <a:tc>
                  <a:txBody>
                    <a:bodyPr/>
                    <a:lstStyle/>
                    <a:p>
                      <a:pPr marL="0" marR="0">
                        <a:spcBef>
                          <a:spcPts val="600"/>
                        </a:spcBef>
                        <a:spcAft>
                          <a:spcPts val="600"/>
                        </a:spcAft>
                      </a:pPr>
                      <a:r>
                        <a:rPr lang="en-US" sz="1000" b="0" dirty="0">
                          <a:solidFill>
                            <a:schemeClr val="tx1"/>
                          </a:solidFill>
                          <a:effectLst/>
                        </a:rPr>
                        <a:t>A bank or trust company that satisfies the definition of “bank” under the Investment Advisers Act of 1940 (“Advisers Act”), and an insurance company qualified under the laws of more than one state to manage plan assets may be an investment manager.  ERISA § 3(38)(B)(iii), (iv).</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c>
                  <a:txBody>
                    <a:bodyPr/>
                    <a:lstStyle/>
                    <a:p>
                      <a:pPr marL="0" marR="0">
                        <a:spcBef>
                          <a:spcPts val="600"/>
                        </a:spcBef>
                        <a:spcAft>
                          <a:spcPts val="600"/>
                        </a:spcAft>
                      </a:pPr>
                      <a:r>
                        <a:rPr lang="en-US" sz="1000" b="0" dirty="0">
                          <a:solidFill>
                            <a:schemeClr val="tx1"/>
                          </a:solidFill>
                          <a:effectLst/>
                        </a:rPr>
                        <a:t>An investment adviser registered under the Advisers Act or state law (subject to certain filing requirements) may be an investment manager.  ERISA § 3(38)(B)(i), (ii).</a:t>
                      </a:r>
                      <a:endParaRPr lang="en-US" sz="12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r>
              <a:tr h="1869440">
                <a:tc>
                  <a:txBody>
                    <a:bodyPr/>
                    <a:lstStyle/>
                    <a:p>
                      <a:pPr marL="0" marR="0">
                        <a:spcBef>
                          <a:spcPts val="600"/>
                        </a:spcBef>
                        <a:spcAft>
                          <a:spcPts val="600"/>
                        </a:spcAft>
                      </a:pPr>
                      <a:r>
                        <a:rPr lang="en-US" sz="1000" dirty="0">
                          <a:effectLst/>
                        </a:rPr>
                        <a:t>(8)  Have the necessary procedural steps been taken to appoint the fund manager as an investment manager?</a:t>
                      </a:r>
                      <a:endParaRPr lang="en-US" sz="1200" dirty="0">
                        <a:effectLst/>
                        <a:latin typeface="Arial"/>
                        <a:ea typeface="Arial"/>
                        <a:cs typeface="Times New Roman"/>
                      </a:endParaRPr>
                    </a:p>
                  </a:txBody>
                  <a:tcPr marL="67456" marR="67456" marT="0" marB="0"/>
                </a:tc>
                <a:tc gridSpan="2">
                  <a:txBody>
                    <a:bodyPr/>
                    <a:lstStyle/>
                    <a:p>
                      <a:pPr marL="0" marR="0">
                        <a:spcBef>
                          <a:spcPts val="600"/>
                        </a:spcBef>
                        <a:spcAft>
                          <a:spcPts val="600"/>
                        </a:spcAft>
                      </a:pPr>
                      <a:r>
                        <a:rPr lang="en-US" sz="1000" dirty="0">
                          <a:solidFill>
                            <a:schemeClr val="tx1"/>
                          </a:solidFill>
                          <a:effectLst/>
                        </a:rPr>
                        <a:t>The investment manager must be appointed as such by a “named fiduciary” of the plan with respect to control or management of plan assets.  ERISA § 402(c)(3).</a:t>
                      </a:r>
                    </a:p>
                    <a:p>
                      <a:pPr marL="0" marR="0">
                        <a:spcBef>
                          <a:spcPts val="600"/>
                        </a:spcBef>
                        <a:spcAft>
                          <a:spcPts val="600"/>
                        </a:spcAft>
                      </a:pPr>
                      <a:r>
                        <a:rPr lang="en-US" sz="1000" dirty="0">
                          <a:solidFill>
                            <a:schemeClr val="tx1"/>
                          </a:solidFill>
                          <a:effectLst/>
                        </a:rPr>
                        <a:t>The investment manager must acknowledge in writing that it is a fiduciary with respect to the plan.  ERISA § 3(38)(B)(iii), (iv).</a:t>
                      </a:r>
                    </a:p>
                    <a:p>
                      <a:pPr marL="0" marR="0">
                        <a:spcBef>
                          <a:spcPts val="600"/>
                        </a:spcBef>
                        <a:spcAft>
                          <a:spcPts val="600"/>
                        </a:spcAft>
                      </a:pPr>
                      <a:r>
                        <a:rPr lang="en-US" sz="1000" dirty="0">
                          <a:solidFill>
                            <a:schemeClr val="tx1"/>
                          </a:solidFill>
                          <a:effectLst/>
                        </a:rPr>
                        <a:t>The appointment process generally is handled in the fund documents (i.e., participation agreement, insurance contract, subscription agreement).</a:t>
                      </a:r>
                      <a:endParaRPr lang="en-US" sz="100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c hMerge="1">
                  <a:txBody>
                    <a:bodyPr/>
                    <a:lstStyle/>
                    <a:p>
                      <a:endParaRPr lang="en-US"/>
                    </a:p>
                  </a:txBody>
                  <a:tcPr/>
                </a:tc>
              </a:tr>
            </a:tbl>
          </a:graphicData>
        </a:graphic>
      </p:graphicFrame>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27</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005139572"/>
              </p:ext>
            </p:extLst>
          </p:nvPr>
        </p:nvGraphicFramePr>
        <p:xfrm>
          <a:off x="381000" y="2133600"/>
          <a:ext cx="8305800" cy="304800"/>
        </p:xfrm>
        <a:graphic>
          <a:graphicData uri="http://schemas.openxmlformats.org/drawingml/2006/table">
            <a:tbl>
              <a:tblPr firstRow="1" firstCol="1" bandRow="1">
                <a:tableStyleId>{5C22544A-7EE6-4342-B048-85BDC9FD1C3A}</a:tableStyleId>
              </a:tblPr>
              <a:tblGrid>
                <a:gridCol w="2768600"/>
                <a:gridCol w="2768600"/>
                <a:gridCol w="2768600"/>
              </a:tblGrid>
              <a:tr h="299803">
                <a:tc>
                  <a:txBody>
                    <a:bodyPr/>
                    <a:lstStyle/>
                    <a:p>
                      <a:pPr marL="0" marR="0" algn="ctr">
                        <a:spcBef>
                          <a:spcPts val="600"/>
                        </a:spcBef>
                        <a:spcAft>
                          <a:spcPts val="600"/>
                        </a:spcAft>
                      </a:pPr>
                      <a:r>
                        <a:rPr lang="en-US" sz="1000" dirty="0" smtClean="0">
                          <a:effectLst/>
                        </a:rPr>
                        <a:t>Questions</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Bank Collective Trust Fund / Insurance Company Separate Account</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Hedge Fund (including Fund-of-Fund)</a:t>
                      </a:r>
                      <a:endParaRPr lang="en-US" sz="1200" dirty="0">
                        <a:effectLst/>
                        <a:latin typeface="Arial"/>
                        <a:ea typeface="Arial"/>
                        <a:cs typeface="Times New Roman"/>
                      </a:endParaRPr>
                    </a:p>
                  </a:txBody>
                  <a:tcPr marL="67456" marR="67456" marT="0" marB="0"/>
                </a:tc>
              </a:tr>
            </a:tbl>
          </a:graphicData>
        </a:graphic>
      </p:graphicFrame>
      <p:pic>
        <p:nvPicPr>
          <p:cNvPr id="9"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1" y="1143000"/>
            <a:ext cx="8305800" cy="701675"/>
          </a:xfrm>
          <a:prstGeom prst="rect">
            <a:avLst/>
          </a:prstGeom>
          <a:solidFill>
            <a:schemeClr val="accent1">
              <a:lumMod val="20000"/>
              <a:lumOff val="80000"/>
            </a:schemeClr>
          </a:solidFill>
          <a:ln>
            <a:noFill/>
          </a:ln>
          <a:effectLst/>
          <a:extLst/>
        </p:spPr>
      </p:pic>
    </p:spTree>
    <p:extLst>
      <p:ext uri="{BB962C8B-B14F-4D97-AF65-F5344CB8AC3E}">
        <p14:creationId xmlns:p14="http://schemas.microsoft.com/office/powerpoint/2010/main" val="25956658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250844601"/>
              </p:ext>
            </p:extLst>
          </p:nvPr>
        </p:nvGraphicFramePr>
        <p:xfrm>
          <a:off x="457200" y="1143000"/>
          <a:ext cx="8229600" cy="304800"/>
        </p:xfrm>
        <a:graphic>
          <a:graphicData uri="http://schemas.openxmlformats.org/drawingml/2006/table">
            <a:tbl>
              <a:tblPr firstRow="1" firstCol="1" bandRow="1">
                <a:tableStyleId>{5C22544A-7EE6-4342-B048-85BDC9FD1C3A}</a:tableStyleId>
              </a:tblPr>
              <a:tblGrid>
                <a:gridCol w="2743200"/>
                <a:gridCol w="2743200"/>
                <a:gridCol w="2743200"/>
              </a:tblGrid>
              <a:tr h="299803">
                <a:tc>
                  <a:txBody>
                    <a:bodyPr/>
                    <a:lstStyle/>
                    <a:p>
                      <a:pPr marL="0" marR="0" algn="ctr">
                        <a:spcBef>
                          <a:spcPts val="600"/>
                        </a:spcBef>
                        <a:spcAft>
                          <a:spcPts val="600"/>
                        </a:spcAft>
                      </a:pPr>
                      <a:r>
                        <a:rPr lang="en-US" sz="1000" dirty="0">
                          <a:effectLst/>
                        </a:rPr>
                        <a:t> </a:t>
                      </a:r>
                      <a:r>
                        <a:rPr lang="en-US" sz="1000" dirty="0" smtClean="0">
                          <a:effectLst/>
                        </a:rPr>
                        <a:t>Questions</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Bank Collective Trust Fund / Insurance Company Separate Account</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Hedge Fund (including Fund-of-Fund)</a:t>
                      </a:r>
                      <a:endParaRPr lang="en-US" sz="1200" dirty="0">
                        <a:effectLst/>
                        <a:latin typeface="Arial"/>
                        <a:ea typeface="Arial"/>
                        <a:cs typeface="Times New Roman"/>
                      </a:endParaRPr>
                    </a:p>
                  </a:txBody>
                  <a:tcPr marL="67456" marR="67456" marT="0" marB="0"/>
                </a:tc>
              </a:tr>
            </a:tbl>
          </a:graphicData>
        </a:graphic>
      </p:graphicFrame>
      <p:sp>
        <p:nvSpPr>
          <p:cNvPr id="4" name="Footer Placeholder 3"/>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28</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419422657"/>
              </p:ext>
            </p:extLst>
          </p:nvPr>
        </p:nvGraphicFramePr>
        <p:xfrm>
          <a:off x="457200" y="1524000"/>
          <a:ext cx="8229600" cy="4495800"/>
        </p:xfrm>
        <a:graphic>
          <a:graphicData uri="http://schemas.openxmlformats.org/drawingml/2006/table">
            <a:tbl>
              <a:tblPr firstRow="1" firstCol="1" bandRow="1">
                <a:tableStyleId>{5C22544A-7EE6-4342-B048-85BDC9FD1C3A}</a:tableStyleId>
              </a:tblPr>
              <a:tblGrid>
                <a:gridCol w="2743200"/>
                <a:gridCol w="5486400"/>
              </a:tblGrid>
              <a:tr h="4495800">
                <a:tc>
                  <a:txBody>
                    <a:bodyPr/>
                    <a:lstStyle/>
                    <a:p>
                      <a:pPr marL="0" marR="0">
                        <a:spcBef>
                          <a:spcPts val="600"/>
                        </a:spcBef>
                        <a:spcAft>
                          <a:spcPts val="600"/>
                        </a:spcAft>
                      </a:pPr>
                      <a:r>
                        <a:rPr lang="en-US" sz="1000" dirty="0">
                          <a:effectLst/>
                        </a:rPr>
                        <a:t>(9)  Where the fund may invest in other funds that may be ERISA plan-asset funds (“underlying funds”), does the fund manager have the necessary authority to appoint the managers of the underlying funds as ERISA investment managers?</a:t>
                      </a:r>
                      <a:endParaRPr lang="en-US" sz="1200" dirty="0">
                        <a:effectLst/>
                        <a:latin typeface="Arial"/>
                        <a:ea typeface="Arial"/>
                        <a:cs typeface="Times New Roman"/>
                      </a:endParaRPr>
                    </a:p>
                  </a:txBody>
                  <a:tcPr marL="67456" marR="67456" marT="0" marB="0"/>
                </a:tc>
                <a:tc>
                  <a:txBody>
                    <a:bodyPr/>
                    <a:lstStyle/>
                    <a:p>
                      <a:pPr marL="0" marR="0">
                        <a:spcBef>
                          <a:spcPts val="600"/>
                        </a:spcBef>
                        <a:spcAft>
                          <a:spcPts val="600"/>
                        </a:spcAft>
                      </a:pPr>
                      <a:r>
                        <a:rPr lang="en-US" sz="1000" b="0" dirty="0">
                          <a:solidFill>
                            <a:schemeClr val="tx1"/>
                          </a:solidFill>
                          <a:effectLst/>
                        </a:rPr>
                        <a:t>If permitted by the plan, the plan may appoint the fund manager as a named fiduciary of the plan for the limited purpose of appointing other investment managers.  DOL Advisory Opinion 83-026A.</a:t>
                      </a:r>
                    </a:p>
                    <a:p>
                      <a:pPr marL="0" marR="0">
                        <a:spcBef>
                          <a:spcPts val="600"/>
                        </a:spcBef>
                        <a:spcAft>
                          <a:spcPts val="600"/>
                        </a:spcAft>
                      </a:pPr>
                      <a:r>
                        <a:rPr lang="en-US" sz="1000" b="0" dirty="0">
                          <a:solidFill>
                            <a:schemeClr val="tx1"/>
                          </a:solidFill>
                          <a:effectLst/>
                        </a:rPr>
                        <a:t>Alternatively, a named fiduciary of the plan with authority to appoint investment managers may delegate that authority to the fund manager.  DOL Advisory Opinion 82-30A.</a:t>
                      </a:r>
                    </a:p>
                    <a:p>
                      <a:pPr marL="0" marR="0">
                        <a:spcBef>
                          <a:spcPts val="600"/>
                        </a:spcBef>
                        <a:spcAft>
                          <a:spcPts val="600"/>
                        </a:spcAft>
                      </a:pPr>
                      <a:r>
                        <a:rPr lang="en-US" sz="1000" b="0" dirty="0">
                          <a:solidFill>
                            <a:schemeClr val="tx1"/>
                          </a:solidFill>
                          <a:effectLst/>
                        </a:rPr>
                        <a:t>The appointment or delegation process generally is handled in the fund documents.</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17258283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dirty="0" smtClean="0"/>
              <a:t>klgates.com</a:t>
            </a:r>
            <a:endParaRPr lang="en-US" dirty="0"/>
          </a:p>
        </p:txBody>
      </p:sp>
      <p:sp>
        <p:nvSpPr>
          <p:cNvPr id="3" name="Slide Number Placeholder 2"/>
          <p:cNvSpPr>
            <a:spLocks noGrp="1"/>
          </p:cNvSpPr>
          <p:nvPr>
            <p:ph type="sldNum" sz="quarter" idx="12"/>
          </p:nvPr>
        </p:nvSpPr>
        <p:spPr/>
        <p:txBody>
          <a:bodyPr/>
          <a:lstStyle/>
          <a:p>
            <a:pPr>
              <a:defRPr/>
            </a:pPr>
            <a:fld id="{EC4ED49E-153D-481D-BCED-61772A7EBFF0}" type="slidenum">
              <a:rPr lang="en-US" smtClean="0"/>
              <a:pPr>
                <a:defRPr/>
              </a:pPr>
              <a:t>29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695334530"/>
              </p:ext>
            </p:extLst>
          </p:nvPr>
        </p:nvGraphicFramePr>
        <p:xfrm>
          <a:off x="457200" y="1524001"/>
          <a:ext cx="8229600" cy="4724400"/>
        </p:xfrm>
        <a:graphic>
          <a:graphicData uri="http://schemas.openxmlformats.org/drawingml/2006/table">
            <a:tbl>
              <a:tblPr firstRow="1" firstCol="1" bandRow="1">
                <a:tableStyleId>{5C22544A-7EE6-4342-B048-85BDC9FD1C3A}</a:tableStyleId>
              </a:tblPr>
              <a:tblGrid>
                <a:gridCol w="2743200"/>
                <a:gridCol w="2743200"/>
                <a:gridCol w="2743200"/>
              </a:tblGrid>
              <a:tr h="2106861">
                <a:tc rowSpan="2">
                  <a:txBody>
                    <a:bodyPr/>
                    <a:lstStyle/>
                    <a:p>
                      <a:pPr marL="0" marR="0">
                        <a:spcBef>
                          <a:spcPts val="600"/>
                        </a:spcBef>
                        <a:spcAft>
                          <a:spcPts val="600"/>
                        </a:spcAft>
                      </a:pPr>
                      <a:r>
                        <a:rPr lang="en-US" sz="1000" dirty="0">
                          <a:effectLst/>
                        </a:rPr>
                        <a:t>(10)  Does the fund manager qualify as a Qualified Professional Asset Manager (“QPAM”) eligible to rely on the QPAM Exemption (PTE 84-14)?</a:t>
                      </a:r>
                      <a:endParaRPr lang="en-US" sz="1200" dirty="0">
                        <a:effectLst/>
                        <a:latin typeface="Arial"/>
                        <a:ea typeface="Arial"/>
                        <a:cs typeface="Times New Roman"/>
                      </a:endParaRPr>
                    </a:p>
                  </a:txBody>
                  <a:tcPr marL="67456" marR="67456" marT="0" marB="0"/>
                </a:tc>
                <a:tc>
                  <a:txBody>
                    <a:bodyPr/>
                    <a:lstStyle/>
                    <a:p>
                      <a:pPr marL="0" marR="0">
                        <a:spcBef>
                          <a:spcPts val="600"/>
                        </a:spcBef>
                        <a:spcAft>
                          <a:spcPts val="600"/>
                        </a:spcAft>
                      </a:pPr>
                      <a:r>
                        <a:rPr lang="en-US" sz="1000" b="0" dirty="0">
                          <a:solidFill>
                            <a:schemeClr val="tx1"/>
                          </a:solidFill>
                          <a:effectLst/>
                        </a:rPr>
                        <a:t>A bank or trust company that satisfies the definition of “bank” under the Advisers Act qualifies as a QPAM if it has equity capital in excess of $1 million.</a:t>
                      </a:r>
                    </a:p>
                    <a:p>
                      <a:pPr marL="0" marR="0">
                        <a:spcBef>
                          <a:spcPts val="600"/>
                        </a:spcBef>
                        <a:spcAft>
                          <a:spcPts val="600"/>
                        </a:spcAft>
                      </a:pPr>
                      <a:r>
                        <a:rPr lang="en-US" sz="1000" b="0" dirty="0">
                          <a:solidFill>
                            <a:schemeClr val="tx1"/>
                          </a:solidFill>
                          <a:effectLst/>
                        </a:rPr>
                        <a:t>An insurance company subject to supervision and examination by a state insurance company authority qualifies as a QPAM if it has net worth in excess of $1 million.</a:t>
                      </a:r>
                    </a:p>
                    <a:p>
                      <a:pPr marL="0" marR="0">
                        <a:spcBef>
                          <a:spcPts val="600"/>
                        </a:spcBef>
                        <a:spcAft>
                          <a:spcPts val="600"/>
                        </a:spcAft>
                      </a:pPr>
                      <a:r>
                        <a:rPr lang="en-US" sz="1000" b="0" dirty="0">
                          <a:solidFill>
                            <a:schemeClr val="tx1"/>
                          </a:solidFill>
                          <a:effectLst/>
                        </a:rPr>
                        <a:t>The bank or insurance company also must have the power to manage plan assets under applicable law.</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c>
                  <a:txBody>
                    <a:bodyPr/>
                    <a:lstStyle/>
                    <a:p>
                      <a:pPr marL="0" marR="0">
                        <a:spcBef>
                          <a:spcPts val="600"/>
                        </a:spcBef>
                        <a:spcAft>
                          <a:spcPts val="600"/>
                        </a:spcAft>
                      </a:pPr>
                      <a:r>
                        <a:rPr lang="en-US" sz="1000" b="0" dirty="0">
                          <a:solidFill>
                            <a:schemeClr val="tx1"/>
                          </a:solidFill>
                          <a:effectLst/>
                        </a:rPr>
                        <a:t>An investment adviser qualifies as a “QPAM”  if the adviser (i) is registered under the Advisers Act, (ii) has more than $85 million total client assets under its management and control, and (iii) has more than $1,000,000 shareholders’ or partners’ equity, or all of its liabilities (including liabilities for breach of fiduciary duty under ERISA) unconditionally guaranteed by certain qualifying entities.</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r>
              <a:tr h="2617539">
                <a:tc vMerge="1">
                  <a:txBody>
                    <a:bodyPr/>
                    <a:lstStyle/>
                    <a:p>
                      <a:endParaRPr lang="en-US"/>
                    </a:p>
                  </a:txBody>
                  <a:tcPr/>
                </a:tc>
                <a:tc gridSpan="2">
                  <a:txBody>
                    <a:bodyPr/>
                    <a:lstStyle/>
                    <a:p>
                      <a:pPr marL="0" marR="0">
                        <a:spcBef>
                          <a:spcPts val="600"/>
                        </a:spcBef>
                        <a:spcAft>
                          <a:spcPts val="600"/>
                        </a:spcAft>
                      </a:pPr>
                      <a:r>
                        <a:rPr lang="en-US" sz="1000" b="0" dirty="0">
                          <a:solidFill>
                            <a:schemeClr val="tx1"/>
                          </a:solidFill>
                          <a:effectLst/>
                        </a:rPr>
                        <a:t>In addition, neither the QPAM, an affiliate, nor a person who owns 5% or more of the QPAM may have been convicted or released from imprisonment within ten years prior to the date of a transaction undertaken pursuant to the QPAM Exemption for (i) any felony involving abuse or misuse of its position of trust with respect to a plan, (ii) any felony involving the business of an adviser, bank, broker-dealer, or insurance company, (iii) crimes described in ERISA § 411, and (iv) certain other crimes.</a:t>
                      </a:r>
                    </a:p>
                    <a:p>
                      <a:pPr marL="0" marR="0">
                        <a:spcBef>
                          <a:spcPts val="600"/>
                        </a:spcBef>
                        <a:spcAft>
                          <a:spcPts val="600"/>
                        </a:spcAft>
                      </a:pPr>
                      <a:r>
                        <a:rPr lang="en-US" sz="1000" b="0" dirty="0">
                          <a:solidFill>
                            <a:schemeClr val="tx1"/>
                          </a:solidFill>
                          <a:effectLst/>
                        </a:rPr>
                        <a:t>The QPAM also must acknowledge in a written management agreement that it is a fiduciary with respect to the plan that has retained it as a QPAM.  The appointment process generally is handled in the fund documents.</a:t>
                      </a:r>
                    </a:p>
                    <a:p>
                      <a:pPr marL="0" marR="0">
                        <a:spcBef>
                          <a:spcPts val="600"/>
                        </a:spcBef>
                        <a:spcAft>
                          <a:spcPts val="600"/>
                        </a:spcAft>
                      </a:pPr>
                      <a:r>
                        <a:rPr lang="en-US" sz="1000" b="0" dirty="0">
                          <a:solidFill>
                            <a:schemeClr val="tx1"/>
                          </a:solidFill>
                          <a:effectLst/>
                        </a:rPr>
                        <a:t>[In addition to requirements for qualifying as a QPAM, the QPAM exemption is subject to a number of special rules and exceptions.  The investing plan fiduciary generally should be satisfied that the fund manager will take appropriate steps to conform to applicable transactional requirements of the QPAM Exemption.]</a:t>
                      </a:r>
                      <a:endParaRPr lang="en-US" sz="1000" b="0" dirty="0">
                        <a:solidFill>
                          <a:schemeClr val="tx1"/>
                        </a:solidFill>
                        <a:effectLst/>
                        <a:latin typeface="Arial"/>
                        <a:ea typeface="Arial"/>
                        <a:cs typeface="Times New Roman"/>
                      </a:endParaRPr>
                    </a:p>
                  </a:txBody>
                  <a:tcPr marL="67456" marR="67456" marT="0" marB="0">
                    <a:solidFill>
                      <a:schemeClr val="accent1">
                        <a:lumMod val="20000"/>
                        <a:lumOff val="80000"/>
                      </a:schemeClr>
                    </a:solidFill>
                  </a:tcPr>
                </a:tc>
                <a:tc hMerge="1">
                  <a:txBody>
                    <a:bodyPr/>
                    <a:lstStyle/>
                    <a:p>
                      <a:endParaRPr lang="en-US"/>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662752424"/>
              </p:ext>
            </p:extLst>
          </p:nvPr>
        </p:nvGraphicFramePr>
        <p:xfrm>
          <a:off x="457200" y="1143000"/>
          <a:ext cx="8229600" cy="304800"/>
        </p:xfrm>
        <a:graphic>
          <a:graphicData uri="http://schemas.openxmlformats.org/drawingml/2006/table">
            <a:tbl>
              <a:tblPr firstRow="1" firstCol="1" bandRow="1">
                <a:tableStyleId>{5C22544A-7EE6-4342-B048-85BDC9FD1C3A}</a:tableStyleId>
              </a:tblPr>
              <a:tblGrid>
                <a:gridCol w="2743200"/>
                <a:gridCol w="2743200"/>
                <a:gridCol w="2743200"/>
              </a:tblGrid>
              <a:tr h="299803">
                <a:tc>
                  <a:txBody>
                    <a:bodyPr/>
                    <a:lstStyle/>
                    <a:p>
                      <a:pPr marL="0" marR="0" algn="ctr">
                        <a:spcBef>
                          <a:spcPts val="600"/>
                        </a:spcBef>
                        <a:spcAft>
                          <a:spcPts val="600"/>
                        </a:spcAft>
                      </a:pPr>
                      <a:r>
                        <a:rPr lang="en-US" sz="1000" dirty="0">
                          <a:effectLst/>
                        </a:rPr>
                        <a:t> </a:t>
                      </a:r>
                      <a:r>
                        <a:rPr lang="en-US" sz="1000" dirty="0" smtClean="0">
                          <a:effectLst/>
                        </a:rPr>
                        <a:t>Questions</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Bank Collective Trust Fund / Insurance Company Separate Account</a:t>
                      </a:r>
                      <a:endParaRPr lang="en-US" sz="1200" dirty="0">
                        <a:effectLst/>
                        <a:latin typeface="Arial"/>
                        <a:ea typeface="Arial"/>
                        <a:cs typeface="Times New Roman"/>
                      </a:endParaRPr>
                    </a:p>
                  </a:txBody>
                  <a:tcPr marL="67456" marR="67456" marT="0" marB="0"/>
                </a:tc>
                <a:tc>
                  <a:txBody>
                    <a:bodyPr/>
                    <a:lstStyle/>
                    <a:p>
                      <a:pPr marL="0" marR="0" algn="ctr">
                        <a:spcBef>
                          <a:spcPts val="600"/>
                        </a:spcBef>
                        <a:spcAft>
                          <a:spcPts val="600"/>
                        </a:spcAft>
                      </a:pPr>
                      <a:r>
                        <a:rPr lang="en-US" sz="1000" dirty="0">
                          <a:effectLst/>
                        </a:rPr>
                        <a:t>Hedge Fund (including Fund-of-Fund)</a:t>
                      </a:r>
                      <a:endParaRPr lang="en-US" sz="1200" dirty="0">
                        <a:effectLst/>
                        <a:latin typeface="Arial"/>
                        <a:ea typeface="Arial"/>
                        <a:cs typeface="Times New Roman"/>
                      </a:endParaRPr>
                    </a:p>
                  </a:txBody>
                  <a:tcPr marL="67456" marR="67456" marT="0" marB="0"/>
                </a:tc>
              </a:tr>
            </a:tbl>
          </a:graphicData>
        </a:graphic>
      </p:graphicFrame>
    </p:spTree>
    <p:extLst>
      <p:ext uri="{BB962C8B-B14F-4D97-AF65-F5344CB8AC3E}">
        <p14:creationId xmlns:p14="http://schemas.microsoft.com/office/powerpoint/2010/main" val="1247614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11200"/>
          </a:xfrm>
          <a:solidFill>
            <a:schemeClr val="accent1"/>
          </a:solidFill>
        </p:spPr>
        <p:txBody>
          <a:bodyPr/>
          <a:lstStyle/>
          <a:p>
            <a:pPr>
              <a:defRPr/>
            </a:pPr>
            <a:r>
              <a:rPr sz="2000" dirty="0" smtClean="0">
                <a:solidFill>
                  <a:schemeClr val="bg1"/>
                </a:solidFill>
              </a:rPr>
              <a:t>The ERISA Proposition:</a:t>
            </a:r>
            <a:endParaRPr sz="2000" dirty="0">
              <a:solidFill>
                <a:schemeClr val="bg1"/>
              </a:solidFill>
            </a:endParaRPr>
          </a:p>
        </p:txBody>
      </p:sp>
      <p:sp>
        <p:nvSpPr>
          <p:cNvPr id="15363" name="Content Placeholder 2"/>
          <p:cNvSpPr>
            <a:spLocks noGrp="1"/>
          </p:cNvSpPr>
          <p:nvPr>
            <p:ph idx="1"/>
          </p:nvPr>
        </p:nvSpPr>
        <p:spPr>
          <a:xfrm>
            <a:off x="457200" y="1397000"/>
            <a:ext cx="8229600" cy="4470400"/>
          </a:xfrm>
          <a:solidFill>
            <a:schemeClr val="accent1">
              <a:lumMod val="20000"/>
              <a:lumOff val="80000"/>
            </a:schemeClr>
          </a:solidFill>
        </p:spPr>
        <p:txBody>
          <a:bodyPr/>
          <a:lstStyle/>
          <a:p>
            <a:pPr lvl="2"/>
            <a:r>
              <a:rPr lang="en-US" altLang="en-US" b="1" dirty="0" smtClean="0">
                <a:latin typeface="Arial" charset="0"/>
                <a:cs typeface="Arial" charset="0"/>
              </a:rPr>
              <a:t>If you as a fiduciary:</a:t>
            </a:r>
          </a:p>
          <a:p>
            <a:pPr lvl="3"/>
            <a:r>
              <a:rPr lang="en-US" altLang="en-US" b="1" i="1" dirty="0" smtClean="0">
                <a:latin typeface="Arial" charset="0"/>
                <a:cs typeface="Arial" charset="0"/>
              </a:rPr>
              <a:t>apply a disciplined process of analysis, </a:t>
            </a:r>
          </a:p>
          <a:p>
            <a:pPr lvl="3"/>
            <a:r>
              <a:rPr lang="en-US" altLang="en-US" b="1" i="1" dirty="0" smtClean="0">
                <a:latin typeface="Arial" charset="0"/>
                <a:cs typeface="Arial" charset="0"/>
              </a:rPr>
              <a:t>to arrive at a reasonable set of alternative solutions, and</a:t>
            </a:r>
          </a:p>
          <a:p>
            <a:pPr lvl="3"/>
            <a:r>
              <a:rPr lang="en-US" altLang="en-US" b="1" i="1" dirty="0" smtClean="0">
                <a:latin typeface="Arial" charset="0"/>
                <a:cs typeface="Arial" charset="0"/>
              </a:rPr>
              <a:t>select from among those alternatives considering only the best interests of plan participants for the purpose of providing them benefits, </a:t>
            </a:r>
          </a:p>
          <a:p>
            <a:pPr lvl="2"/>
            <a:r>
              <a:rPr lang="en-US" altLang="en-US" b="1" dirty="0" smtClean="0">
                <a:latin typeface="Arial" charset="0"/>
                <a:cs typeface="Arial" charset="0"/>
              </a:rPr>
              <a:t>you will never be held liable for the consequences of that choice.</a:t>
            </a:r>
          </a:p>
          <a:p>
            <a:pPr lvl="2"/>
            <a:endParaRPr lang="en-US" altLang="en-US" b="1" dirty="0" smtClean="0">
              <a:latin typeface="Arial" charset="0"/>
              <a:cs typeface="Arial" charset="0"/>
            </a:endParaRPr>
          </a:p>
          <a:p>
            <a:pPr marL="0" indent="0" eaLnBrk="1" hangingPunct="1">
              <a:buFont typeface="Wingdings" pitchFamily="2" charset="2"/>
              <a:buNone/>
            </a:pPr>
            <a:r>
              <a:rPr lang="en-US" altLang="en-US" sz="2000" b="1" i="1" dirty="0" smtClean="0">
                <a:latin typeface="Arial" charset="0"/>
                <a:cs typeface="Arial" charset="0"/>
              </a:rPr>
              <a:t>But that doesn’t mean you won’t get sued</a:t>
            </a:r>
            <a:r>
              <a:rPr lang="en-US" altLang="en-US" sz="2000" i="1" dirty="0" smtClean="0">
                <a:latin typeface="Arial" charset="0"/>
                <a:cs typeface="Arial" charset="0"/>
              </a:rPr>
              <a:t>.</a:t>
            </a:r>
          </a:p>
          <a:p>
            <a:pPr marL="0" indent="0" eaLnBrk="1" hangingPunct="1">
              <a:buFont typeface="Wingdings" pitchFamily="2" charset="2"/>
              <a:buNone/>
            </a:pPr>
            <a:endParaRPr lang="en-US" altLang="en-US" sz="1400" dirty="0" smtClean="0">
              <a:latin typeface="Arial" charset="0"/>
              <a:cs typeface="Arial" charset="0"/>
            </a:endParaRPr>
          </a:p>
        </p:txBody>
      </p:sp>
      <p:sp>
        <p:nvSpPr>
          <p:cNvPr id="1536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r>
              <a:rPr lang="en-US" altLang="en-US" sz="1000" dirty="0" smtClean="0">
                <a:solidFill>
                  <a:schemeClr val="bg2"/>
                </a:solidFill>
              </a:rPr>
              <a:t>klgates.com</a:t>
            </a:r>
          </a:p>
        </p:txBody>
      </p:sp>
      <p:sp>
        <p:nvSpPr>
          <p:cNvPr id="1536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fld id="{E1A85541-4AAC-42CA-AE83-A87A7EF96BD1}" type="slidenum">
              <a:rPr lang="en-US" altLang="en-US" sz="1000" smtClean="0">
                <a:solidFill>
                  <a:schemeClr val="bg2"/>
                </a:solidFill>
              </a:rPr>
              <a:pPr eaLnBrk="1" fontAlgn="base" hangingPunct="1">
                <a:spcBef>
                  <a:spcPct val="0"/>
                </a:spcBef>
                <a:spcAft>
                  <a:spcPct val="0"/>
                </a:spcAft>
                <a:buFontTx/>
                <a:buNone/>
              </a:pPr>
              <a:t>3</a:t>
            </a:fld>
            <a:endParaRPr lang="en-US" altLang="en-US" sz="1000" dirty="0" smtClean="0">
              <a:solidFill>
                <a:schemeClr val="bg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dirty="0" smtClean="0"/>
              <a:t>klgates.com</a:t>
            </a:r>
            <a:endParaRPr lang="en-US" dirty="0"/>
          </a:p>
        </p:txBody>
      </p:sp>
      <p:sp>
        <p:nvSpPr>
          <p:cNvPr id="3" name="Slide Number Placeholder 2"/>
          <p:cNvSpPr>
            <a:spLocks noGrp="1"/>
          </p:cNvSpPr>
          <p:nvPr>
            <p:ph type="sldNum" sz="quarter" idx="12"/>
          </p:nvPr>
        </p:nvSpPr>
        <p:spPr/>
        <p:txBody>
          <a:bodyPr/>
          <a:lstStyle/>
          <a:p>
            <a:pPr>
              <a:defRPr/>
            </a:pPr>
            <a:fld id="{EC4ED49E-153D-481D-BCED-61772A7EBFF0}" type="slidenum">
              <a:rPr lang="en-US" smtClean="0"/>
              <a:pPr>
                <a:defRPr/>
              </a:pPr>
              <a:t>30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82695106"/>
              </p:ext>
            </p:extLst>
          </p:nvPr>
        </p:nvGraphicFramePr>
        <p:xfrm>
          <a:off x="762000" y="1219200"/>
          <a:ext cx="7848600" cy="5029200"/>
        </p:xfrm>
        <a:graphic>
          <a:graphicData uri="http://schemas.openxmlformats.org/drawingml/2006/table">
            <a:tbl>
              <a:tblPr firstRow="1" firstCol="1" bandRow="1">
                <a:tableStyleId>{5C22544A-7EE6-4342-B048-85BDC9FD1C3A}</a:tableStyleId>
              </a:tblPr>
              <a:tblGrid>
                <a:gridCol w="2438400"/>
                <a:gridCol w="5410200"/>
              </a:tblGrid>
              <a:tr h="5029200">
                <a:tc>
                  <a:txBody>
                    <a:bodyPr/>
                    <a:lstStyle/>
                    <a:p>
                      <a:pPr marL="0" marR="0">
                        <a:spcBef>
                          <a:spcPts val="600"/>
                        </a:spcBef>
                        <a:spcAft>
                          <a:spcPts val="600"/>
                        </a:spcAft>
                      </a:pPr>
                      <a:r>
                        <a:rPr lang="en-US" sz="1000" dirty="0">
                          <a:effectLst/>
                        </a:rPr>
                        <a:t>(11)  Have the fund’s disclosures and other documents been reviewed to identify additional potential ERISA issues?</a:t>
                      </a:r>
                    </a:p>
                    <a:p>
                      <a:pPr marL="0" marR="0">
                        <a:spcBef>
                          <a:spcPts val="600"/>
                        </a:spcBef>
                        <a:spcAft>
                          <a:spcPts val="600"/>
                        </a:spcAft>
                      </a:pPr>
                      <a:r>
                        <a:rPr lang="en-US" sz="1000" dirty="0">
                          <a:effectLst/>
                        </a:rPr>
                        <a:t>[Note that the fund manager will be a fiduciary of the plan along with the plan fiduciary making the decision to invest in the fund and other plan fiduciaries and that the relationship among the fiduciaries will be subject in part to ERISA’s co-fiduciary liability rules contained in ERISA § 405.  A non-exhaustive list of questions and potential issues described in next column.]</a:t>
                      </a:r>
                      <a:endParaRPr lang="en-US" sz="1000" dirty="0">
                        <a:effectLst/>
                        <a:latin typeface="Arial"/>
                        <a:ea typeface="Arial"/>
                        <a:cs typeface="Times New Roman"/>
                      </a:endParaRPr>
                    </a:p>
                  </a:txBody>
                  <a:tcPr marL="33447" marR="33447" marT="0" marB="0"/>
                </a:tc>
                <a:tc>
                  <a:txBody>
                    <a:bodyPr/>
                    <a:lstStyle/>
                    <a:p>
                      <a:pPr marL="0" marR="0">
                        <a:spcBef>
                          <a:spcPts val="600"/>
                        </a:spcBef>
                        <a:spcAft>
                          <a:spcPts val="600"/>
                        </a:spcAft>
                      </a:pPr>
                      <a:r>
                        <a:rPr lang="en-US" sz="1000" b="0" dirty="0">
                          <a:solidFill>
                            <a:schemeClr val="tx1"/>
                          </a:solidFill>
                          <a:effectLst/>
                        </a:rPr>
                        <a:t>Does the fund manager have appropriate procedures in place to ensure compliance with prohibited transaction restrictions under ERISA and the Internal Revenue Code and with ERISA rules and restrictions under ERISA § 407 relating to investments in employer securities and/or real property?</a:t>
                      </a:r>
                    </a:p>
                    <a:p>
                      <a:pPr marL="0" marR="0">
                        <a:spcBef>
                          <a:spcPts val="600"/>
                        </a:spcBef>
                        <a:spcAft>
                          <a:spcPts val="600"/>
                        </a:spcAft>
                      </a:pPr>
                      <a:r>
                        <a:rPr lang="en-US" sz="1000" b="0" dirty="0">
                          <a:solidFill>
                            <a:schemeClr val="tx1"/>
                          </a:solidFill>
                          <a:effectLst/>
                        </a:rPr>
                        <a:t>If the fund manager receives asset-based fees, will fund asset values be determined in a manner that does not involve a conflict of interest for the fund manager?</a:t>
                      </a:r>
                    </a:p>
                    <a:p>
                      <a:pPr marL="0" marR="0">
                        <a:spcBef>
                          <a:spcPts val="600"/>
                        </a:spcBef>
                        <a:spcAft>
                          <a:spcPts val="600"/>
                        </a:spcAft>
                      </a:pPr>
                      <a:r>
                        <a:rPr lang="en-US" sz="1000" b="0" dirty="0">
                          <a:solidFill>
                            <a:schemeClr val="tx1"/>
                          </a:solidFill>
                          <a:effectLst/>
                        </a:rPr>
                        <a:t>If the fund manager receives a performance fee, does the manner in which the fee is determined meet conditions specified in relevant DOL advisory opinions (e.g., Advisory Opinion 89-28A)?</a:t>
                      </a:r>
                    </a:p>
                    <a:p>
                      <a:pPr marL="0" marR="0">
                        <a:spcBef>
                          <a:spcPts val="600"/>
                        </a:spcBef>
                        <a:spcAft>
                          <a:spcPts val="600"/>
                        </a:spcAft>
                      </a:pPr>
                      <a:r>
                        <a:rPr lang="en-US" sz="1000" b="0" dirty="0">
                          <a:solidFill>
                            <a:schemeClr val="tx1"/>
                          </a:solidFill>
                          <a:effectLst/>
                        </a:rPr>
                        <a:t>Are any restrictions on withdrawals or redemptions from the fund consistent with the requirement of ERISA § 408(b)(2), which requires that the plan be able to terminate the services of the fund manager without penalty on reasonably short notice under the circumstances?</a:t>
                      </a:r>
                    </a:p>
                    <a:p>
                      <a:pPr marL="0" marR="0">
                        <a:spcBef>
                          <a:spcPts val="600"/>
                        </a:spcBef>
                        <a:spcAft>
                          <a:spcPts val="600"/>
                        </a:spcAft>
                      </a:pPr>
                      <a:r>
                        <a:rPr lang="en-US" sz="1000" b="0" dirty="0">
                          <a:solidFill>
                            <a:schemeClr val="tx1"/>
                          </a:solidFill>
                          <a:effectLst/>
                        </a:rPr>
                        <a:t>Are expenses paid from fund (plan) assets permissible under ERISA and relevant DOL pronouncements?  (Expenses that may raise issues include, e.g., expenses associated with fund marketing and the purchase of insurance covering the fund manager.)</a:t>
                      </a:r>
                    </a:p>
                    <a:p>
                      <a:pPr marL="0" marR="0">
                        <a:spcBef>
                          <a:spcPts val="600"/>
                        </a:spcBef>
                        <a:spcAft>
                          <a:spcPts val="600"/>
                        </a:spcAft>
                      </a:pPr>
                      <a:r>
                        <a:rPr lang="en-US" sz="1000" b="0" dirty="0">
                          <a:solidFill>
                            <a:schemeClr val="tx1"/>
                          </a:solidFill>
                          <a:effectLst/>
                        </a:rPr>
                        <a:t>Will the fund provide disclosures required by ERISA (i.e., information required to complete Form 5500, including Schedule C, fund manager compensation disclosures required by ERISA § 408(b)(2</a:t>
                      </a:r>
                      <a:r>
                        <a:rPr lang="en-US" sz="1000" b="0" dirty="0" smtClean="0">
                          <a:solidFill>
                            <a:schemeClr val="tx1"/>
                          </a:solidFill>
                          <a:effectLst/>
                        </a:rPr>
                        <a:t>))?</a:t>
                      </a:r>
                      <a:endParaRPr lang="en-US" sz="1000" b="0" dirty="0">
                        <a:solidFill>
                          <a:schemeClr val="tx1"/>
                        </a:solidFill>
                        <a:effectLst/>
                      </a:endParaRPr>
                    </a:p>
                  </a:txBody>
                  <a:tcPr marL="33447" marR="33447" marT="0" marB="0">
                    <a:solidFill>
                      <a:schemeClr val="accent1">
                        <a:lumMod val="20000"/>
                        <a:lumOff val="80000"/>
                      </a:schemeClr>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884592465"/>
              </p:ext>
            </p:extLst>
          </p:nvPr>
        </p:nvGraphicFramePr>
        <p:xfrm>
          <a:off x="762000" y="838200"/>
          <a:ext cx="7848599" cy="304800"/>
        </p:xfrm>
        <a:graphic>
          <a:graphicData uri="http://schemas.openxmlformats.org/drawingml/2006/table">
            <a:tbl>
              <a:tblPr firstRow="1" firstCol="1" bandRow="1">
                <a:tableStyleId>{5C22544A-7EE6-4342-B048-85BDC9FD1C3A}</a:tableStyleId>
              </a:tblPr>
              <a:tblGrid>
                <a:gridCol w="2438400"/>
                <a:gridCol w="2514600"/>
                <a:gridCol w="2895599"/>
              </a:tblGrid>
              <a:tr h="0">
                <a:tc>
                  <a:txBody>
                    <a:bodyPr/>
                    <a:lstStyle/>
                    <a:p>
                      <a:pPr marL="0" marR="0" algn="ctr">
                        <a:spcBef>
                          <a:spcPts val="600"/>
                        </a:spcBef>
                        <a:spcAft>
                          <a:spcPts val="600"/>
                        </a:spcAft>
                      </a:pPr>
                      <a:r>
                        <a:rPr lang="en-US" sz="1000" dirty="0" smtClean="0">
                          <a:effectLst/>
                          <a:latin typeface="Arial"/>
                          <a:ea typeface="Arial"/>
                          <a:cs typeface="Times New Roman"/>
                        </a:rPr>
                        <a:t>Questions</a:t>
                      </a:r>
                      <a:endParaRPr lang="en-US" sz="1000" dirty="0">
                        <a:effectLst/>
                        <a:latin typeface="Arial"/>
                        <a:ea typeface="Arial"/>
                        <a:cs typeface="Times New Roman"/>
                      </a:endParaRPr>
                    </a:p>
                  </a:txBody>
                  <a:tcPr marL="68580" marR="68580" marT="0" marB="0"/>
                </a:tc>
                <a:tc>
                  <a:txBody>
                    <a:bodyPr/>
                    <a:lstStyle/>
                    <a:p>
                      <a:pPr marL="0" marR="0" algn="ctr">
                        <a:spcBef>
                          <a:spcPts val="600"/>
                        </a:spcBef>
                        <a:spcAft>
                          <a:spcPts val="600"/>
                        </a:spcAft>
                      </a:pPr>
                      <a:r>
                        <a:rPr lang="en-US" sz="1000" dirty="0">
                          <a:effectLst/>
                        </a:rPr>
                        <a:t>Bank Collective Trust Fund / Insurance Company Separate Account</a:t>
                      </a:r>
                      <a:endParaRPr lang="en-US" sz="1200" dirty="0">
                        <a:effectLst/>
                        <a:latin typeface="Arial"/>
                        <a:ea typeface="Arial"/>
                        <a:cs typeface="Times New Roman"/>
                      </a:endParaRPr>
                    </a:p>
                  </a:txBody>
                  <a:tcPr marL="68580" marR="68580" marT="0" marB="0"/>
                </a:tc>
                <a:tc>
                  <a:txBody>
                    <a:bodyPr/>
                    <a:lstStyle/>
                    <a:p>
                      <a:pPr marL="0" marR="0" algn="ctr">
                        <a:spcBef>
                          <a:spcPts val="600"/>
                        </a:spcBef>
                        <a:spcAft>
                          <a:spcPts val="600"/>
                        </a:spcAft>
                      </a:pPr>
                      <a:r>
                        <a:rPr lang="en-US" sz="1000" dirty="0">
                          <a:effectLst/>
                        </a:rPr>
                        <a:t>Hedge Fund (including Fund-of-Fund)</a:t>
                      </a:r>
                      <a:endParaRPr lang="en-US" sz="1200" dirty="0">
                        <a:effectLst/>
                        <a:latin typeface="Arial"/>
                        <a:ea typeface="Arial"/>
                        <a:cs typeface="Times New Roman"/>
                      </a:endParaRPr>
                    </a:p>
                  </a:txBody>
                  <a:tcPr marL="68580" marR="68580" marT="0" marB="0"/>
                </a:tc>
              </a:tr>
            </a:tbl>
          </a:graphicData>
        </a:graphic>
      </p:graphicFrame>
    </p:spTree>
    <p:extLst>
      <p:ext uri="{BB962C8B-B14F-4D97-AF65-F5344CB8AC3E}">
        <p14:creationId xmlns:p14="http://schemas.microsoft.com/office/powerpoint/2010/main" val="23289832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hidden="1"/>
          <p:cNvSpPr>
            <a:spLocks noGrp="1"/>
          </p:cNvSpPr>
          <p:nvPr>
            <p:ph type="ftr" sz="quarter" idx="10"/>
          </p:nvPr>
        </p:nvSpPr>
        <p:spPr/>
        <p:txBody>
          <a:bodyPr/>
          <a:lstStyle/>
          <a:p>
            <a:pPr>
              <a:defRPr/>
            </a:pPr>
            <a:r>
              <a:rPr lang="en-US" dirty="0" smtClean="0"/>
              <a:t>klgates.com</a:t>
            </a:r>
            <a:endParaRPr lang="en-US" dirty="0"/>
          </a:p>
        </p:txBody>
      </p:sp>
      <p:sp>
        <p:nvSpPr>
          <p:cNvPr id="5" name="Slide Number Placeholder 4" hidden="1"/>
          <p:cNvSpPr>
            <a:spLocks noGrp="1"/>
          </p:cNvSpPr>
          <p:nvPr>
            <p:ph type="sldNum" sz="quarter" idx="11"/>
          </p:nvPr>
        </p:nvSpPr>
        <p:spPr/>
        <p:txBody>
          <a:bodyPr/>
          <a:lstStyle/>
          <a:p>
            <a:pPr>
              <a:defRPr/>
            </a:pPr>
            <a:fld id="{C9489E26-CC76-44C1-88B5-9333B76C506F}" type="slidenum">
              <a:rPr lang="en-US" smtClean="0"/>
              <a:pPr>
                <a:defRPr/>
              </a:pPr>
              <a:t>31</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557849261"/>
              </p:ext>
            </p:extLst>
          </p:nvPr>
        </p:nvGraphicFramePr>
        <p:xfrm>
          <a:off x="685800" y="1295400"/>
          <a:ext cx="7772400" cy="4648200"/>
        </p:xfrm>
        <a:graphic>
          <a:graphicData uri="http://schemas.openxmlformats.org/drawingml/2006/table">
            <a:tbl>
              <a:tblPr firstRow="1" firstCol="1" bandRow="1">
                <a:tableStyleId>{5C22544A-7EE6-4342-B048-85BDC9FD1C3A}</a:tableStyleId>
              </a:tblPr>
              <a:tblGrid>
                <a:gridCol w="2590800"/>
                <a:gridCol w="5181600"/>
              </a:tblGrid>
              <a:tr h="4648200">
                <a:tc>
                  <a:txBody>
                    <a:bodyPr/>
                    <a:lstStyle/>
                    <a:p>
                      <a:pPr marL="0" marR="0">
                        <a:spcBef>
                          <a:spcPts val="600"/>
                        </a:spcBef>
                        <a:spcAft>
                          <a:spcPts val="600"/>
                        </a:spcAft>
                      </a:pPr>
                      <a:r>
                        <a:rPr lang="en-US" sz="1000" dirty="0">
                          <a:effectLst/>
                        </a:rPr>
                        <a:t>(11)  Have the fund’s disclosures and other documents been reviewed to identify additional potential ERISA issues?</a:t>
                      </a:r>
                    </a:p>
                    <a:p>
                      <a:pPr marL="0" marR="0">
                        <a:spcBef>
                          <a:spcPts val="600"/>
                        </a:spcBef>
                        <a:spcAft>
                          <a:spcPts val="600"/>
                        </a:spcAft>
                      </a:pPr>
                      <a:r>
                        <a:rPr lang="en-US" sz="1000" dirty="0">
                          <a:effectLst/>
                        </a:rPr>
                        <a:t>[Note that the fund manager will be a fiduciary of the plan along with the plan fiduciary making the decision to invest in the fund and other plan fiduciaries and that the relationship among the fiduciaries will be subject in part to ERISA’s co-fiduciary liability rules contained in ERISA § 405.  A non-exhaustive list of questions and potential issues described in next column.]</a:t>
                      </a:r>
                      <a:endParaRPr lang="en-US" sz="1000" dirty="0">
                        <a:effectLst/>
                        <a:latin typeface="Arial"/>
                        <a:ea typeface="Arial"/>
                        <a:cs typeface="Times New Roman"/>
                      </a:endParaRPr>
                    </a:p>
                  </a:txBody>
                  <a:tcPr marL="48003" marR="48003" marT="0" marB="0"/>
                </a:tc>
                <a:tc>
                  <a:txBody>
                    <a:bodyPr/>
                    <a:lstStyle/>
                    <a:p>
                      <a:pPr marL="0" marR="0">
                        <a:spcBef>
                          <a:spcPts val="600"/>
                        </a:spcBef>
                        <a:spcAft>
                          <a:spcPts val="600"/>
                        </a:spcAft>
                      </a:pPr>
                      <a:r>
                        <a:rPr lang="en-US" sz="1000" b="0" dirty="0" smtClean="0">
                          <a:solidFill>
                            <a:schemeClr val="tx1"/>
                          </a:solidFill>
                          <a:effectLst/>
                        </a:rPr>
                        <a:t>Does </a:t>
                      </a:r>
                      <a:r>
                        <a:rPr lang="en-US" sz="1000" b="0" dirty="0">
                          <a:solidFill>
                            <a:schemeClr val="tx1"/>
                          </a:solidFill>
                          <a:effectLst/>
                        </a:rPr>
                        <a:t>the fund manager have conflicts of interest (described in the fund documents), apart from any relating to valuations described above, that raise ERISA issues (e.g., use of affiliates, cross trading)?</a:t>
                      </a:r>
                    </a:p>
                    <a:p>
                      <a:pPr marL="0" marR="0">
                        <a:spcBef>
                          <a:spcPts val="600"/>
                        </a:spcBef>
                        <a:spcAft>
                          <a:spcPts val="600"/>
                        </a:spcAft>
                      </a:pPr>
                      <a:r>
                        <a:rPr lang="en-US" sz="1000" b="0" dirty="0">
                          <a:solidFill>
                            <a:schemeClr val="tx1"/>
                          </a:solidFill>
                          <a:effectLst/>
                        </a:rPr>
                        <a:t>Are provisions in the fund documents providing for the exculpation and/or indemnity of the fund manager consistent with limitations on fiduciary exculpation/indemnity imposed by ERISA § 410 and applicable DOL pronouncements?</a:t>
                      </a:r>
                    </a:p>
                    <a:p>
                      <a:pPr marL="0" marR="0">
                        <a:spcBef>
                          <a:spcPts val="600"/>
                        </a:spcBef>
                        <a:spcAft>
                          <a:spcPts val="600"/>
                        </a:spcAft>
                      </a:pPr>
                      <a:r>
                        <a:rPr lang="en-US" sz="1000" b="0" dirty="0">
                          <a:solidFill>
                            <a:schemeClr val="tx1"/>
                          </a:solidFill>
                          <a:effectLst/>
                        </a:rPr>
                        <a:t>Is the fund manager (and any other person considered to “handle” fund (plan) assets) bonded to the extent required by ERISA?</a:t>
                      </a:r>
                    </a:p>
                    <a:p>
                      <a:pPr marL="0" marR="0">
                        <a:spcBef>
                          <a:spcPts val="600"/>
                        </a:spcBef>
                        <a:spcAft>
                          <a:spcPts val="600"/>
                        </a:spcAft>
                      </a:pPr>
                      <a:r>
                        <a:rPr lang="en-US" sz="1000" b="0" dirty="0">
                          <a:solidFill>
                            <a:schemeClr val="tx1"/>
                          </a:solidFill>
                          <a:effectLst/>
                        </a:rPr>
                        <a:t>If fund invests in securities of foreign issuers and/or foreign currency, will the fund conform to requirements of ERISA § 404(b), relating to location and custody of “Indicia of ownership” of plan assets?</a:t>
                      </a:r>
                    </a:p>
                    <a:p>
                      <a:pPr marL="0" marR="0">
                        <a:spcBef>
                          <a:spcPts val="600"/>
                        </a:spcBef>
                        <a:spcAft>
                          <a:spcPts val="600"/>
                        </a:spcAft>
                      </a:pPr>
                      <a:r>
                        <a:rPr lang="en-US" sz="1000" b="0" dirty="0">
                          <a:solidFill>
                            <a:schemeClr val="tx1"/>
                          </a:solidFill>
                          <a:effectLst/>
                        </a:rPr>
                        <a:t>If the fund permits (or requires) contributions or redemptions “in kind,” will such transactions be handled in a manner that does not involve an impermissible conflict of interest by the fund manager?</a:t>
                      </a:r>
                      <a:endParaRPr lang="en-US" sz="1000" b="0" dirty="0">
                        <a:solidFill>
                          <a:schemeClr val="tx1"/>
                        </a:solidFill>
                        <a:effectLst/>
                        <a:latin typeface="Arial"/>
                        <a:ea typeface="Arial"/>
                        <a:cs typeface="Times New Roman"/>
                      </a:endParaRPr>
                    </a:p>
                  </a:txBody>
                  <a:tcPr marL="48003" marR="48003" marT="0" marB="0">
                    <a:solidFill>
                      <a:schemeClr val="accent1">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053174794"/>
              </p:ext>
            </p:extLst>
          </p:nvPr>
        </p:nvGraphicFramePr>
        <p:xfrm>
          <a:off x="685800" y="914400"/>
          <a:ext cx="7772400" cy="304800"/>
        </p:xfrm>
        <a:graphic>
          <a:graphicData uri="http://schemas.openxmlformats.org/drawingml/2006/table">
            <a:tbl>
              <a:tblPr firstRow="1" firstCol="1" bandRow="1">
                <a:tableStyleId>{5C22544A-7EE6-4342-B048-85BDC9FD1C3A}</a:tableStyleId>
              </a:tblPr>
              <a:tblGrid>
                <a:gridCol w="2564892"/>
                <a:gridCol w="2720340"/>
                <a:gridCol w="2487168"/>
              </a:tblGrid>
              <a:tr h="0">
                <a:tc>
                  <a:txBody>
                    <a:bodyPr/>
                    <a:lstStyle/>
                    <a:p>
                      <a:pPr marL="0" marR="0" algn="ctr">
                        <a:spcBef>
                          <a:spcPts val="600"/>
                        </a:spcBef>
                        <a:spcAft>
                          <a:spcPts val="600"/>
                        </a:spcAft>
                      </a:pPr>
                      <a:r>
                        <a:rPr lang="en-US" sz="1000" dirty="0" smtClean="0">
                          <a:effectLst/>
                          <a:latin typeface="Arial"/>
                          <a:ea typeface="Arial"/>
                          <a:cs typeface="Times New Roman"/>
                        </a:rPr>
                        <a:t>Questions</a:t>
                      </a:r>
                      <a:endParaRPr lang="en-US" sz="1000" dirty="0">
                        <a:effectLst/>
                        <a:latin typeface="Arial"/>
                        <a:ea typeface="Arial"/>
                        <a:cs typeface="Times New Roman"/>
                      </a:endParaRPr>
                    </a:p>
                  </a:txBody>
                  <a:tcPr marL="68580" marR="68580" marT="0" marB="0"/>
                </a:tc>
                <a:tc>
                  <a:txBody>
                    <a:bodyPr/>
                    <a:lstStyle/>
                    <a:p>
                      <a:pPr marL="0" marR="0" algn="ctr">
                        <a:spcBef>
                          <a:spcPts val="600"/>
                        </a:spcBef>
                        <a:spcAft>
                          <a:spcPts val="600"/>
                        </a:spcAft>
                      </a:pPr>
                      <a:r>
                        <a:rPr lang="en-US" sz="1000" dirty="0">
                          <a:effectLst/>
                        </a:rPr>
                        <a:t>Bank Collective Trust Fund / Insurance Company Separate Account</a:t>
                      </a:r>
                      <a:endParaRPr lang="en-US" sz="1200" dirty="0">
                        <a:effectLst/>
                        <a:latin typeface="Arial"/>
                        <a:ea typeface="Arial"/>
                        <a:cs typeface="Times New Roman"/>
                      </a:endParaRPr>
                    </a:p>
                  </a:txBody>
                  <a:tcPr marL="68580" marR="68580" marT="0" marB="0"/>
                </a:tc>
                <a:tc>
                  <a:txBody>
                    <a:bodyPr/>
                    <a:lstStyle/>
                    <a:p>
                      <a:pPr marL="0" marR="0" algn="ctr">
                        <a:spcBef>
                          <a:spcPts val="600"/>
                        </a:spcBef>
                        <a:spcAft>
                          <a:spcPts val="600"/>
                        </a:spcAft>
                      </a:pPr>
                      <a:r>
                        <a:rPr lang="en-US" sz="1000" dirty="0">
                          <a:effectLst/>
                        </a:rPr>
                        <a:t>Hedge Fund (including Fund-of-Fund)</a:t>
                      </a:r>
                      <a:endParaRPr lang="en-US" sz="1200" dirty="0">
                        <a:effectLst/>
                        <a:latin typeface="Arial"/>
                        <a:ea typeface="Arial"/>
                        <a:cs typeface="Times New Roman"/>
                      </a:endParaRPr>
                    </a:p>
                  </a:txBody>
                  <a:tcPr marL="68580" marR="68580" marT="0" marB="0"/>
                </a:tc>
              </a:tr>
            </a:tbl>
          </a:graphicData>
        </a:graphic>
      </p:graphicFrame>
      <p:sp>
        <p:nvSpPr>
          <p:cNvPr id="6" name="Footer Placeholder 1"/>
          <p:cNvSpPr txBox="1">
            <a:spLocks/>
          </p:cNvSpPr>
          <p:nvPr/>
        </p:nvSpPr>
        <p:spPr>
          <a:xfrm>
            <a:off x="3276600" y="6588125"/>
            <a:ext cx="2895600" cy="193675"/>
          </a:xfrm>
          <a:prstGeom prst="rect">
            <a:avLst/>
          </a:prstGeom>
        </p:spPr>
        <p:txBody>
          <a:bodyPr vert="horz" lIns="91440" tIns="45720" rIns="91440" bIns="45720" rtlCol="0" anchor="ctr"/>
          <a:lstStyle>
            <a:defPPr>
              <a:defRPr lang="en-US"/>
            </a:defPPr>
            <a:lvl1pPr algn="r" rtl="0" fontAlgn="auto">
              <a:spcBef>
                <a:spcPts val="0"/>
              </a:spcBef>
              <a:spcAft>
                <a:spcPts val="0"/>
              </a:spcAft>
              <a:defRPr sz="1000" kern="1200">
                <a:solidFill>
                  <a:schemeClr val="bg2"/>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ctr">
              <a:defRPr/>
            </a:pPr>
            <a:r>
              <a:rPr lang="en-US" dirty="0" smtClean="0"/>
              <a:t>klgates.com</a:t>
            </a:r>
            <a:endParaRPr lang="en-US" dirty="0"/>
          </a:p>
        </p:txBody>
      </p:sp>
      <p:sp>
        <p:nvSpPr>
          <p:cNvPr id="2" name="Rectangle 1"/>
          <p:cNvSpPr/>
          <p:nvPr/>
        </p:nvSpPr>
        <p:spPr>
          <a:xfrm>
            <a:off x="8550904" y="6588124"/>
            <a:ext cx="255198" cy="246221"/>
          </a:xfrm>
          <a:prstGeom prst="rect">
            <a:avLst/>
          </a:prstGeom>
        </p:spPr>
        <p:txBody>
          <a:bodyPr wrap="none">
            <a:spAutoFit/>
          </a:bodyPr>
          <a:lstStyle/>
          <a:p>
            <a:pPr lvl="0" algn="r" fontAlgn="auto">
              <a:spcBef>
                <a:spcPts val="0"/>
              </a:spcBef>
              <a:spcAft>
                <a:spcPts val="0"/>
              </a:spcAft>
              <a:defRPr/>
            </a:pPr>
            <a:fld id="{EC4ED49E-153D-481D-BCED-61772A7EBFF0}" type="slidenum">
              <a:rPr lang="en-US" sz="1000">
                <a:solidFill>
                  <a:srgbClr val="23526E"/>
                </a:solidFill>
                <a:latin typeface="Arial" pitchFamily="34" charset="0"/>
                <a:cs typeface="Arial" pitchFamily="34" charset="0"/>
              </a:rPr>
              <a:pPr lvl="0" algn="r" fontAlgn="auto">
                <a:spcBef>
                  <a:spcPts val="0"/>
                </a:spcBef>
                <a:spcAft>
                  <a:spcPts val="0"/>
                </a:spcAft>
                <a:defRPr/>
              </a:pPr>
              <a:t>31</a:t>
            </a:fld>
            <a:endParaRPr lang="en-US" sz="1000" dirty="0">
              <a:solidFill>
                <a:srgbClr val="23526E"/>
              </a:solidFill>
              <a:latin typeface="Arial" pitchFamily="34" charset="0"/>
              <a:cs typeface="Arial" pitchFamily="34" charset="0"/>
            </a:endParaRPr>
          </a:p>
        </p:txBody>
      </p:sp>
    </p:spTree>
    <p:extLst>
      <p:ext uri="{BB962C8B-B14F-4D97-AF65-F5344CB8AC3E}">
        <p14:creationId xmlns:p14="http://schemas.microsoft.com/office/powerpoint/2010/main" val="10912926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altLang="en-US" sz="2000" dirty="0">
                <a:solidFill>
                  <a:schemeClr val="bg1"/>
                </a:solidFill>
                <a:latin typeface="Arial" charset="0"/>
                <a:cs typeface="Arial" charset="0"/>
              </a:rPr>
              <a:t>Fundamentals of </a:t>
            </a:r>
            <a:r>
              <a:rPr lang="en-US" altLang="en-US" sz="2000" dirty="0" err="1">
                <a:solidFill>
                  <a:schemeClr val="bg1"/>
                </a:solidFill>
                <a:latin typeface="Arial" charset="0"/>
                <a:cs typeface="Arial" charset="0"/>
              </a:rPr>
              <a:t>ERISA</a:t>
            </a:r>
            <a:r>
              <a:rPr lang="en-US" altLang="en-US" sz="2000" dirty="0">
                <a:solidFill>
                  <a:schemeClr val="bg1"/>
                </a:solidFill>
                <a:latin typeface="Arial" charset="0"/>
                <a:cs typeface="Arial" charset="0"/>
              </a:rPr>
              <a:t> Fiduciary Responsibility</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marL="0" indent="0" algn="ctr">
              <a:buNone/>
            </a:pPr>
            <a:endParaRPr lang="en-US" sz="2000" dirty="0" smtClean="0"/>
          </a:p>
          <a:p>
            <a:pPr marL="0" indent="0" algn="ctr">
              <a:buNone/>
            </a:pPr>
            <a:endParaRPr lang="en-US" sz="3600" dirty="0" smtClean="0"/>
          </a:p>
          <a:p>
            <a:pPr marL="0" indent="0" algn="ctr">
              <a:buNone/>
            </a:pPr>
            <a:endParaRPr lang="en-US" sz="3600" dirty="0"/>
          </a:p>
          <a:p>
            <a:pPr marL="0" indent="0" algn="ctr">
              <a:buNone/>
            </a:pPr>
            <a:r>
              <a:rPr lang="en-US" sz="3600" dirty="0" smtClean="0"/>
              <a:t>Miscellaneous Hot Topics </a:t>
            </a:r>
            <a:endParaRPr lang="en-US" sz="3600" dirty="0"/>
          </a:p>
        </p:txBody>
      </p:sp>
      <p:sp>
        <p:nvSpPr>
          <p:cNvPr id="4" name="Footer Placeholder 3"/>
          <p:cNvSpPr>
            <a:spLocks noGrp="1"/>
          </p:cNvSpPr>
          <p:nvPr>
            <p:ph type="ftr" sz="quarter" idx="10"/>
          </p:nvPr>
        </p:nvSpPr>
        <p:spPr/>
        <p:txBody>
          <a:bodyPr/>
          <a:lstStyle/>
          <a:p>
            <a:pPr>
              <a:defRPr/>
            </a:pPr>
            <a:r>
              <a:rPr lang="en-US"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32</a:t>
            </a:fld>
            <a:endParaRPr lang="en-US" dirty="0"/>
          </a:p>
        </p:txBody>
      </p:sp>
    </p:spTree>
    <p:extLst>
      <p:ext uri="{BB962C8B-B14F-4D97-AF65-F5344CB8AC3E}">
        <p14:creationId xmlns:p14="http://schemas.microsoft.com/office/powerpoint/2010/main" val="8600467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sz="2000" dirty="0" smtClean="0">
                <a:solidFill>
                  <a:schemeClr val="bg1"/>
                </a:solidFill>
              </a:rPr>
              <a:t>Litigation involving portfolio securities</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buFont typeface="Wingdings" panose="05000000000000000000" pitchFamily="2" charset="2"/>
              <a:buChar char="Ø"/>
            </a:pPr>
            <a:r>
              <a:rPr lang="en-GB" sz="2000" dirty="0"/>
              <a:t>2010 US Supreme Court decision in </a:t>
            </a:r>
            <a:r>
              <a:rPr lang="en-GB" sz="2000" i="1" dirty="0"/>
              <a:t>Morrison v. National Australia Bank Ltd.</a:t>
            </a:r>
            <a:r>
              <a:rPr lang="en-GB" sz="2000" dirty="0"/>
              <a:t> </a:t>
            </a:r>
            <a:r>
              <a:rPr lang="en-GB" sz="2000" dirty="0" smtClean="0"/>
              <a:t>held </a:t>
            </a:r>
            <a:r>
              <a:rPr lang="en-GB" sz="2000" dirty="0"/>
              <a:t>that there is no private right of action under federal securities laws for fraud involving securities that were not offered and sold in the United States.</a:t>
            </a:r>
            <a:endParaRPr lang="en-US" sz="2000" dirty="0" smtClean="0"/>
          </a:p>
          <a:p>
            <a:pPr>
              <a:buFont typeface="Wingdings" panose="05000000000000000000" pitchFamily="2" charset="2"/>
              <a:buChar char="Ø"/>
            </a:pPr>
            <a:r>
              <a:rPr lang="en-US" sz="2000" dirty="0" smtClean="0"/>
              <a:t>Securities </a:t>
            </a:r>
            <a:r>
              <a:rPr lang="en-US" sz="2000" dirty="0"/>
              <a:t>fraud litigation </a:t>
            </a:r>
            <a:r>
              <a:rPr lang="en-US" sz="2000" dirty="0" smtClean="0"/>
              <a:t>brought in the UK and other international venues require that all claimants file claims as named plaintiffs; no unnamed class members.</a:t>
            </a:r>
          </a:p>
          <a:p>
            <a:pPr>
              <a:buFont typeface="Wingdings" panose="05000000000000000000" pitchFamily="2" charset="2"/>
              <a:buChar char="Ø"/>
            </a:pPr>
            <a:r>
              <a:rPr lang="en-US" sz="2000" dirty="0" smtClean="0"/>
              <a:t>In the face of  the restrictions of </a:t>
            </a:r>
            <a:r>
              <a:rPr lang="en-GB" sz="2000" i="1" dirty="0" smtClean="0"/>
              <a:t>Morrison, </a:t>
            </a:r>
            <a:r>
              <a:rPr lang="en-GB" sz="2000" dirty="0" smtClean="0"/>
              <a:t>a unique case was brought by US shareholders of </a:t>
            </a:r>
            <a:r>
              <a:rPr lang="en-US" sz="2000" dirty="0" smtClean="0"/>
              <a:t>BP in Texas state court alleging that BP deception before and after Deep Water Horizon constituted common law fraud.</a:t>
            </a:r>
          </a:p>
          <a:p>
            <a:pPr>
              <a:buFont typeface="Wingdings" panose="05000000000000000000" pitchFamily="2" charset="2"/>
              <a:buChar char="Ø"/>
            </a:pPr>
            <a:r>
              <a:rPr lang="en-US" sz="2000" dirty="0" smtClean="0"/>
              <a:t>Cases highlight the potential for conflicts between corporate interests and fiduciary responsibility.</a:t>
            </a:r>
            <a:endParaRPr lang="en-US" sz="2000" dirty="0"/>
          </a:p>
        </p:txBody>
      </p:sp>
      <p:sp>
        <p:nvSpPr>
          <p:cNvPr id="4" name="Footer Placeholder 3"/>
          <p:cNvSpPr>
            <a:spLocks noGrp="1"/>
          </p:cNvSpPr>
          <p:nvPr>
            <p:ph type="ftr" sz="quarter" idx="10"/>
          </p:nvPr>
        </p:nvSpPr>
        <p:spPr/>
        <p:txBody>
          <a:bodyPr/>
          <a:lstStyle/>
          <a:p>
            <a:pPr>
              <a:defRPr/>
            </a:pPr>
            <a:r>
              <a:rPr lang="en-US"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33</a:t>
            </a:fld>
            <a:endParaRPr lang="en-US" dirty="0"/>
          </a:p>
        </p:txBody>
      </p:sp>
    </p:spTree>
    <p:extLst>
      <p:ext uri="{BB962C8B-B14F-4D97-AF65-F5344CB8AC3E}">
        <p14:creationId xmlns:p14="http://schemas.microsoft.com/office/powerpoint/2010/main" val="882381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sz="2000" dirty="0" smtClean="0">
                <a:solidFill>
                  <a:schemeClr val="bg1"/>
                </a:solidFill>
              </a:rPr>
              <a:t>SEC examination of private equity</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buFont typeface="Wingdings" panose="05000000000000000000" pitchFamily="2" charset="2"/>
              <a:buChar char="Ø"/>
            </a:pPr>
            <a:r>
              <a:rPr lang="en-GB" sz="1800" dirty="0" smtClean="0"/>
              <a:t>In a speech in May, 2014 </a:t>
            </a:r>
            <a:r>
              <a:rPr lang="en-US" sz="1800" dirty="0"/>
              <a:t>Andrew J. Bowden, Director, Office of Compliance Inspections and </a:t>
            </a:r>
            <a:r>
              <a:rPr lang="en-US" sz="1800" dirty="0" smtClean="0"/>
              <a:t>Examinations discussed recent findings leading to enhanced examination of private equity portfolios, suggesting a need for more thorough due diligence by qualified plan investors:</a:t>
            </a:r>
          </a:p>
          <a:p>
            <a:pPr lvl="1">
              <a:buFont typeface="Wingdings" panose="05000000000000000000" pitchFamily="2" charset="2"/>
              <a:buChar char="v"/>
            </a:pPr>
            <a:r>
              <a:rPr lang="en-US" sz="1600" dirty="0"/>
              <a:t>As a result of lack of effective controls, the private equity adviser can instruct a portfolio company it controls to:</a:t>
            </a:r>
          </a:p>
          <a:p>
            <a:pPr lvl="2"/>
            <a:r>
              <a:rPr lang="en-US" sz="1600" dirty="0"/>
              <a:t>hire the adviser, or an affiliate, or a preferred third party, to provide certain services and to set the terms of the engagement, including the price;</a:t>
            </a:r>
          </a:p>
          <a:p>
            <a:pPr lvl="2"/>
            <a:r>
              <a:rPr lang="en-US" sz="1600" dirty="0"/>
              <a:t>instruct the company to pay certain of the adviser’s bills or to reimburse the adviser for certain expenses incurred in managing its investment in the company</a:t>
            </a:r>
          </a:p>
          <a:p>
            <a:pPr lvl="1">
              <a:buFont typeface="Wingdings" panose="05000000000000000000" pitchFamily="2" charset="2"/>
              <a:buChar char="v"/>
            </a:pPr>
            <a:r>
              <a:rPr lang="en-US" sz="1600" dirty="0" smtClean="0"/>
              <a:t>Limited </a:t>
            </a:r>
            <a:r>
              <a:rPr lang="en-US" sz="1600" dirty="0"/>
              <a:t>partnership agreements </a:t>
            </a:r>
            <a:r>
              <a:rPr lang="en-US" sz="1600" dirty="0" smtClean="0"/>
              <a:t>may lack clearly </a:t>
            </a:r>
            <a:r>
              <a:rPr lang="en-US" sz="1600" dirty="0"/>
              <a:t>defined valuation procedures, investment strategies, and protocols for mitigating certain conflicts of interest, including investment and co-investment allocation.</a:t>
            </a:r>
            <a:endParaRPr lang="en-US" sz="1600" dirty="0" smtClean="0"/>
          </a:p>
          <a:p>
            <a:pPr>
              <a:buFont typeface="Wingdings" panose="05000000000000000000" pitchFamily="2" charset="2"/>
              <a:buChar char="Ø"/>
            </a:pPr>
            <a:endParaRPr lang="en-US" sz="2000" dirty="0"/>
          </a:p>
        </p:txBody>
      </p:sp>
      <p:sp>
        <p:nvSpPr>
          <p:cNvPr id="4" name="Footer Placeholder 3"/>
          <p:cNvSpPr>
            <a:spLocks noGrp="1"/>
          </p:cNvSpPr>
          <p:nvPr>
            <p:ph type="ftr" sz="quarter" idx="10"/>
          </p:nvPr>
        </p:nvSpPr>
        <p:spPr/>
        <p:txBody>
          <a:bodyPr/>
          <a:lstStyle/>
          <a:p>
            <a:pPr>
              <a:defRPr/>
            </a:pPr>
            <a:r>
              <a:rPr lang="en-US"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34</a:t>
            </a:fld>
            <a:endParaRPr lang="en-US" dirty="0"/>
          </a:p>
        </p:txBody>
      </p:sp>
    </p:spTree>
    <p:extLst>
      <p:ext uri="{BB962C8B-B14F-4D97-AF65-F5344CB8AC3E}">
        <p14:creationId xmlns:p14="http://schemas.microsoft.com/office/powerpoint/2010/main" val="41896441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11200"/>
          </a:xfrm>
          <a:solidFill>
            <a:schemeClr val="accent1"/>
          </a:solidFill>
        </p:spPr>
        <p:txBody>
          <a:bodyPr/>
          <a:lstStyle/>
          <a:p>
            <a:pPr>
              <a:defRPr/>
            </a:pPr>
            <a:r>
              <a:rPr lang="en-US" sz="2000" dirty="0" smtClean="0">
                <a:solidFill>
                  <a:schemeClr val="bg1"/>
                </a:solidFill>
              </a:rPr>
              <a:t>investment in employer securities</a:t>
            </a:r>
            <a:endParaRPr sz="2000" dirty="0">
              <a:solidFill>
                <a:schemeClr val="bg1"/>
              </a:solidFill>
            </a:endParaRPr>
          </a:p>
        </p:txBody>
      </p:sp>
      <p:sp>
        <p:nvSpPr>
          <p:cNvPr id="3" name="Content Placeholder 2"/>
          <p:cNvSpPr>
            <a:spLocks noGrp="1"/>
          </p:cNvSpPr>
          <p:nvPr>
            <p:ph idx="1"/>
          </p:nvPr>
        </p:nvSpPr>
        <p:spPr>
          <a:xfrm>
            <a:off x="457200" y="1295400"/>
            <a:ext cx="8229600" cy="4267200"/>
          </a:xfrm>
          <a:solidFill>
            <a:schemeClr val="accent1">
              <a:lumMod val="20000"/>
              <a:lumOff val="80000"/>
            </a:schemeClr>
          </a:solidFill>
        </p:spPr>
        <p:txBody>
          <a:bodyPr/>
          <a:lstStyle/>
          <a:p>
            <a:pPr marL="0" indent="0" eaLnBrk="1" hangingPunct="1">
              <a:buFont typeface="Wingdings" pitchFamily="2" charset="2"/>
              <a:buNone/>
              <a:defRPr/>
            </a:pPr>
            <a:r>
              <a:rPr lang="en-GB" sz="1400" b="1" i="1" dirty="0" smtClean="0"/>
              <a:t>Fifth Third v. </a:t>
            </a:r>
            <a:r>
              <a:rPr lang="en-GB" sz="1400" b="1" i="1" dirty="0" err="1" smtClean="0"/>
              <a:t>Dudenhoeffer</a:t>
            </a:r>
            <a:endParaRPr lang="en-GB" sz="1400" b="1" i="1" dirty="0" smtClean="0"/>
          </a:p>
          <a:p>
            <a:pPr eaLnBrk="1" hangingPunct="1">
              <a:buFont typeface="Wingdings" panose="05000000000000000000" pitchFamily="2" charset="2"/>
              <a:buChar char="Ø"/>
              <a:defRPr/>
            </a:pPr>
            <a:r>
              <a:rPr lang="en-US" sz="1600" dirty="0" smtClean="0"/>
              <a:t>Courts </a:t>
            </a:r>
            <a:r>
              <a:rPr lang="en-US" sz="1600" dirty="0"/>
              <a:t>of Appeals </a:t>
            </a:r>
            <a:r>
              <a:rPr lang="en-US" sz="1600" dirty="0" smtClean="0"/>
              <a:t>had applied a </a:t>
            </a:r>
            <a:r>
              <a:rPr lang="en-US" sz="1600" dirty="0"/>
              <a:t>“presumption of prudence” </a:t>
            </a:r>
            <a:r>
              <a:rPr lang="en-US" sz="1600" dirty="0" smtClean="0"/>
              <a:t>in analyzing a plan fiduciary’s decision </a:t>
            </a:r>
            <a:r>
              <a:rPr lang="en-US" sz="1600" dirty="0"/>
              <a:t>to buy or hold employer stock, particularly where the plan documents require the plan to maintain an employer stock </a:t>
            </a:r>
            <a:r>
              <a:rPr lang="en-US" sz="1600" dirty="0" smtClean="0"/>
              <a:t>fund.</a:t>
            </a:r>
          </a:p>
          <a:p>
            <a:pPr lvl="1">
              <a:buFont typeface="Wingdings" panose="05000000000000000000" pitchFamily="2" charset="2"/>
              <a:buChar char="v"/>
              <a:defRPr/>
            </a:pPr>
            <a:r>
              <a:rPr lang="en-US" sz="1400" dirty="0" smtClean="0"/>
              <a:t>The presumption could be overcome only by showing “a </a:t>
            </a:r>
            <a:r>
              <a:rPr lang="en-US" sz="1400" dirty="0"/>
              <a:t>precipitous decline in the employer’s </a:t>
            </a:r>
            <a:r>
              <a:rPr lang="en-US" sz="1400" dirty="0" smtClean="0"/>
              <a:t>stock, combined </a:t>
            </a:r>
            <a:r>
              <a:rPr lang="en-US" sz="1400" dirty="0"/>
              <a:t>with evidence that the company is on the brink of </a:t>
            </a:r>
            <a:r>
              <a:rPr lang="en-US" sz="1400" dirty="0" smtClean="0"/>
              <a:t>collapse,” or  </a:t>
            </a:r>
            <a:r>
              <a:rPr lang="en-US" sz="1400" dirty="0"/>
              <a:t>undergoing serious </a:t>
            </a:r>
            <a:r>
              <a:rPr lang="en-US" sz="1400" dirty="0" smtClean="0"/>
              <a:t>mismanagement, or faced “impending collapse” or “dire circumstances.” </a:t>
            </a:r>
            <a:endParaRPr lang="en-US" sz="1400" dirty="0"/>
          </a:p>
          <a:p>
            <a:pPr eaLnBrk="1" hangingPunct="1">
              <a:buFont typeface="Wingdings" panose="05000000000000000000" pitchFamily="2" charset="2"/>
              <a:buChar char="Ø"/>
              <a:defRPr/>
            </a:pPr>
            <a:r>
              <a:rPr lang="en-US" sz="1600" dirty="0" smtClean="0"/>
              <a:t>Supreme Court rules there is no presumption of prudence.  However</a:t>
            </a:r>
            <a:r>
              <a:rPr lang="en-US" sz="1400" dirty="0" smtClean="0"/>
              <a:t>  . . .</a:t>
            </a:r>
          </a:p>
          <a:p>
            <a:pPr lvl="1">
              <a:buFont typeface="Wingdings" panose="05000000000000000000" pitchFamily="2" charset="2"/>
              <a:buChar char="v"/>
              <a:defRPr/>
            </a:pPr>
            <a:r>
              <a:rPr lang="en-US" sz="1400" dirty="0" smtClean="0"/>
              <a:t>Plan fiduciaries can rely on the fact that the market is the best indicator of the value of the company, absent  “special circumstances.”</a:t>
            </a:r>
          </a:p>
          <a:p>
            <a:pPr lvl="1">
              <a:buFont typeface="Wingdings" panose="05000000000000000000" pitchFamily="2" charset="2"/>
              <a:buChar char="v"/>
              <a:defRPr/>
            </a:pPr>
            <a:r>
              <a:rPr lang="en-US" sz="1400" dirty="0" smtClean="0"/>
              <a:t>A plan fiduciary who is privy to adverse inside information need not violate the federal securities laws by acting on that inside information in order to satisfy his fiduciary obligation to plan participants.</a:t>
            </a:r>
            <a:endParaRPr lang="en-US" sz="1400" dirty="0"/>
          </a:p>
          <a:p>
            <a:pPr eaLnBrk="1" hangingPunct="1">
              <a:buFont typeface="Wingdings" panose="05000000000000000000" pitchFamily="2" charset="2"/>
              <a:buChar char="Ø"/>
              <a:defRPr/>
            </a:pPr>
            <a:r>
              <a:rPr lang="en-US" sz="1400" dirty="0" smtClean="0"/>
              <a:t>But, see </a:t>
            </a:r>
            <a:r>
              <a:rPr lang="en-US" sz="1400" b="1" i="1" dirty="0" smtClean="0"/>
              <a:t>Harris v. Amgen – </a:t>
            </a:r>
            <a:r>
              <a:rPr lang="en-US" sz="1400" dirty="0" smtClean="0"/>
              <a:t>Ninth Circuit rules that disclosure of non-public information would not harm plan participants any more than the harm that ultimately resulted after public disclosure, and earlier disclosure would have prevented additional losses.</a:t>
            </a:r>
            <a:endParaRPr lang="en-US" sz="1400" b="1" i="1" dirty="0"/>
          </a:p>
        </p:txBody>
      </p:sp>
      <p:sp>
        <p:nvSpPr>
          <p:cNvPr id="2662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r>
              <a:rPr lang="en-US" altLang="en-US" sz="1000" dirty="0" smtClean="0">
                <a:solidFill>
                  <a:schemeClr val="bg2"/>
                </a:solidFill>
              </a:rPr>
              <a:t>klgates.com</a:t>
            </a:r>
          </a:p>
        </p:txBody>
      </p:sp>
      <p:sp>
        <p:nvSpPr>
          <p:cNvPr id="2662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fld id="{57E8D27F-9BA2-4D1A-AE6B-76BD5E8B6CF1}" type="slidenum">
              <a:rPr lang="en-US" altLang="en-US" sz="1000" smtClean="0">
                <a:solidFill>
                  <a:schemeClr val="bg2"/>
                </a:solidFill>
              </a:rPr>
              <a:pPr eaLnBrk="1" fontAlgn="base" hangingPunct="1">
                <a:spcBef>
                  <a:spcPct val="0"/>
                </a:spcBef>
                <a:spcAft>
                  <a:spcPct val="0"/>
                </a:spcAft>
                <a:buFontTx/>
                <a:buNone/>
              </a:pPr>
              <a:t>35</a:t>
            </a:fld>
            <a:endParaRPr lang="en-US" altLang="en-US" sz="1000" dirty="0" smtClean="0">
              <a:solidFill>
                <a:schemeClr val="bg2"/>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11200"/>
          </a:xfrm>
          <a:solidFill>
            <a:schemeClr val="accent1"/>
          </a:solidFill>
        </p:spPr>
        <p:txBody>
          <a:bodyPr/>
          <a:lstStyle/>
          <a:p>
            <a:pPr>
              <a:defRPr/>
            </a:pPr>
            <a:r>
              <a:rPr sz="2000" dirty="0" smtClean="0">
                <a:solidFill>
                  <a:schemeClr val="bg1"/>
                </a:solidFill>
              </a:rPr>
              <a:t>Regulatory Enforcement:</a:t>
            </a:r>
            <a:endParaRPr sz="2000" dirty="0">
              <a:solidFill>
                <a:schemeClr val="bg1"/>
              </a:solidFill>
            </a:endParaRPr>
          </a:p>
        </p:txBody>
      </p:sp>
      <p:sp>
        <p:nvSpPr>
          <p:cNvPr id="21507" name="Content Placeholder 2"/>
          <p:cNvSpPr>
            <a:spLocks noGrp="1"/>
          </p:cNvSpPr>
          <p:nvPr>
            <p:ph idx="1"/>
          </p:nvPr>
        </p:nvSpPr>
        <p:spPr>
          <a:xfrm>
            <a:off x="457200" y="1295400"/>
            <a:ext cx="8229600" cy="4267200"/>
          </a:xfrm>
          <a:solidFill>
            <a:schemeClr val="accent1">
              <a:lumMod val="20000"/>
              <a:lumOff val="80000"/>
            </a:schemeClr>
          </a:solidFill>
        </p:spPr>
        <p:txBody>
          <a:bodyPr/>
          <a:lstStyle/>
          <a:p>
            <a:pPr marL="0" indent="0" eaLnBrk="1" hangingPunct="1">
              <a:buFont typeface="Wingdings" pitchFamily="2" charset="2"/>
              <a:buNone/>
              <a:defRPr/>
            </a:pPr>
            <a:r>
              <a:rPr lang="en-GB" altLang="en-US" sz="1400" b="1" dirty="0" smtClean="0">
                <a:latin typeface="Arial" charset="0"/>
                <a:cs typeface="Arial" charset="0"/>
              </a:rPr>
              <a:t>Department of Labor</a:t>
            </a:r>
          </a:p>
          <a:p>
            <a:pPr marL="0" indent="0" eaLnBrk="1" hangingPunct="1">
              <a:buFont typeface="Wingdings" pitchFamily="2" charset="2"/>
              <a:buNone/>
              <a:defRPr/>
            </a:pPr>
            <a:r>
              <a:rPr lang="en-US" altLang="en-US" sz="1400" dirty="0" smtClean="0">
                <a:latin typeface="Arial" charset="0"/>
                <a:cs typeface="Arial" charset="0"/>
              </a:rPr>
              <a:t>For many years, a principal focus of DOL enforcement was actions against employers for failing to timely deposit employee salary reduction contributions in trust, and those enforcement actions will continue (see, e.g., settlement with Miles Associates, a 401(k) recordkeeper).  There is likely to be an increase in enforcement actions taken with respect to plan investments.</a:t>
            </a:r>
          </a:p>
          <a:p>
            <a:pPr eaLnBrk="1" hangingPunct="1">
              <a:defRPr/>
            </a:pPr>
            <a:r>
              <a:rPr lang="en-US" altLang="en-US" sz="1400" b="1" dirty="0" smtClean="0">
                <a:latin typeface="Arial" charset="0"/>
                <a:cs typeface="Arial" charset="0"/>
              </a:rPr>
              <a:t>Western Asset Management – I</a:t>
            </a:r>
            <a:r>
              <a:rPr lang="en-US" altLang="en-US" sz="1400" dirty="0" smtClean="0">
                <a:latin typeface="Arial" charset="0"/>
                <a:cs typeface="Arial" charset="0"/>
              </a:rPr>
              <a:t>n a joint action with the SEC, the DOL reached a $21 million settlement with Western Asset over the purchase of prohibited securities.  </a:t>
            </a:r>
            <a:r>
              <a:rPr lang="en-US" sz="1400" dirty="0" smtClean="0"/>
              <a:t>Western </a:t>
            </a:r>
            <a:r>
              <a:rPr lang="en-US" sz="1400" dirty="0"/>
              <a:t>Asset used funds from </a:t>
            </a:r>
            <a:r>
              <a:rPr lang="en-US" sz="1400" dirty="0" smtClean="0"/>
              <a:t>ERISA accounts </a:t>
            </a:r>
            <a:r>
              <a:rPr lang="en-US" sz="1400" dirty="0"/>
              <a:t> to purchase approximately $90 million of securities that were prohibited for purchase and ownership by such accounts. </a:t>
            </a:r>
            <a:r>
              <a:rPr lang="en-US" sz="1400" dirty="0" smtClean="0"/>
              <a:t>The </a:t>
            </a:r>
            <a:r>
              <a:rPr lang="en-US" sz="1400" dirty="0"/>
              <a:t>investigation determined that the company's own compliance system recognized that the terms of the securities prohibited their ownership by ERISA-covered entities. However, Western Asset overrode the system, allowing the accounts to improperly purchase and hold the securities in their portfolios.</a:t>
            </a:r>
            <a:endParaRPr lang="en-US" altLang="en-US" sz="1400" b="1" dirty="0" smtClean="0">
              <a:latin typeface="Arial" charset="0"/>
              <a:cs typeface="Arial" charset="0"/>
            </a:endParaRPr>
          </a:p>
          <a:p>
            <a:pPr marL="0" indent="0" eaLnBrk="1" hangingPunct="1">
              <a:buFont typeface="Wingdings" pitchFamily="2" charset="2"/>
              <a:buNone/>
              <a:defRPr/>
            </a:pPr>
            <a:endParaRPr lang="en-US" altLang="en-US" sz="1400" dirty="0" smtClean="0">
              <a:latin typeface="Arial" charset="0"/>
              <a:cs typeface="Arial" charset="0"/>
            </a:endParaRPr>
          </a:p>
        </p:txBody>
      </p:sp>
      <p:sp>
        <p:nvSpPr>
          <p:cNvPr id="2765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r>
              <a:rPr lang="en-US" altLang="en-US" sz="1000" dirty="0" smtClean="0">
                <a:solidFill>
                  <a:schemeClr val="bg2"/>
                </a:solidFill>
              </a:rPr>
              <a:t>klgates.com</a:t>
            </a:r>
          </a:p>
        </p:txBody>
      </p:sp>
      <p:sp>
        <p:nvSpPr>
          <p:cNvPr id="2765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fld id="{484410AE-6AE8-4E94-89BD-8BAF02F49BF2}" type="slidenum">
              <a:rPr lang="en-US" altLang="en-US" sz="1000" smtClean="0">
                <a:solidFill>
                  <a:schemeClr val="bg2"/>
                </a:solidFill>
              </a:rPr>
              <a:pPr eaLnBrk="1" fontAlgn="base" hangingPunct="1">
                <a:spcBef>
                  <a:spcPct val="0"/>
                </a:spcBef>
                <a:spcAft>
                  <a:spcPct val="0"/>
                </a:spcAft>
                <a:buFontTx/>
                <a:buNone/>
              </a:pPr>
              <a:t>36</a:t>
            </a:fld>
            <a:endParaRPr lang="en-US" altLang="en-US" sz="1000" dirty="0" smtClean="0">
              <a:solidFill>
                <a:schemeClr val="bg2"/>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sz="2000" dirty="0" smtClean="0">
                <a:solidFill>
                  <a:schemeClr val="bg1"/>
                </a:solidFill>
              </a:rPr>
              <a:t>Margin collateral</a:t>
            </a:r>
            <a:endParaRPr lang="en-US"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buFont typeface="Wingdings" panose="05000000000000000000" pitchFamily="2" charset="2"/>
              <a:buChar char="Ø"/>
            </a:pPr>
            <a:r>
              <a:rPr lang="en-US" sz="2000" dirty="0" smtClean="0"/>
              <a:t>Lehman bankruptcy exposes risk of broker insolvency to security of customer collateral</a:t>
            </a:r>
          </a:p>
          <a:p>
            <a:pPr>
              <a:buFont typeface="Wingdings" panose="05000000000000000000" pitchFamily="2" charset="2"/>
              <a:buChar char="Ø"/>
            </a:pPr>
            <a:r>
              <a:rPr lang="en-US" sz="2000" dirty="0" err="1" smtClean="0"/>
              <a:t>ISDA</a:t>
            </a:r>
            <a:r>
              <a:rPr lang="en-US" sz="2000" dirty="0" smtClean="0"/>
              <a:t> standard agreements continue exposure of qualified plan collateral to counter-party credit risk</a:t>
            </a:r>
          </a:p>
          <a:p>
            <a:pPr>
              <a:buFont typeface="Wingdings" panose="05000000000000000000" pitchFamily="2" charset="2"/>
              <a:buChar char="Ø"/>
            </a:pPr>
            <a:r>
              <a:rPr lang="en-US" sz="2000" dirty="0" smtClean="0"/>
              <a:t>Mutual funds entitled by law to have collateral “held away” by third-party custodian eliminating broker or counter-party credit risk</a:t>
            </a:r>
          </a:p>
          <a:p>
            <a:pPr>
              <a:buFont typeface="Wingdings" panose="05000000000000000000" pitchFamily="2" charset="2"/>
              <a:buChar char="Ø"/>
            </a:pPr>
            <a:r>
              <a:rPr lang="en-US" sz="2000" dirty="0" smtClean="0"/>
              <a:t>Managers generally unable or unwilling to arrange for margin collateral to be held by third-party custodian</a:t>
            </a:r>
          </a:p>
          <a:p>
            <a:pPr marL="0" indent="0">
              <a:buNone/>
            </a:pPr>
            <a:endParaRPr lang="en-US" sz="2000" dirty="0" smtClean="0"/>
          </a:p>
        </p:txBody>
      </p:sp>
      <p:sp>
        <p:nvSpPr>
          <p:cNvPr id="4" name="Footer Placeholder 3"/>
          <p:cNvSpPr>
            <a:spLocks noGrp="1"/>
          </p:cNvSpPr>
          <p:nvPr>
            <p:ph type="ftr" sz="quarter" idx="10"/>
          </p:nvPr>
        </p:nvSpPr>
        <p:spPr/>
        <p:txBody>
          <a:bodyPr/>
          <a:lstStyle/>
          <a:p>
            <a:pPr>
              <a:defRPr/>
            </a:pPr>
            <a:r>
              <a:rPr lang="en-US" smtClean="0"/>
              <a:t>klgates.com</a:t>
            </a:r>
            <a:endParaRPr lang="en-US" dirty="0"/>
          </a:p>
        </p:txBody>
      </p:sp>
      <p:sp>
        <p:nvSpPr>
          <p:cNvPr id="5" name="Slide Number Placeholder 4"/>
          <p:cNvSpPr>
            <a:spLocks noGrp="1"/>
          </p:cNvSpPr>
          <p:nvPr>
            <p:ph type="sldNum" sz="quarter" idx="11"/>
          </p:nvPr>
        </p:nvSpPr>
        <p:spPr/>
        <p:txBody>
          <a:bodyPr/>
          <a:lstStyle/>
          <a:p>
            <a:pPr>
              <a:defRPr/>
            </a:pPr>
            <a:fld id="{C9489E26-CC76-44C1-88B5-9333B76C506F}" type="slidenum">
              <a:rPr lang="en-US" smtClean="0"/>
              <a:pPr>
                <a:defRPr/>
              </a:pPr>
              <a:t>37</a:t>
            </a:fld>
            <a:endParaRPr lang="en-US" dirty="0"/>
          </a:p>
        </p:txBody>
      </p:sp>
    </p:spTree>
    <p:extLst>
      <p:ext uri="{BB962C8B-B14F-4D97-AF65-F5344CB8AC3E}">
        <p14:creationId xmlns:p14="http://schemas.microsoft.com/office/powerpoint/2010/main" val="15493181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11200"/>
          </a:xfrm>
          <a:solidFill>
            <a:schemeClr val="accent1"/>
          </a:solidFill>
        </p:spPr>
        <p:txBody>
          <a:bodyPr/>
          <a:lstStyle/>
          <a:p>
            <a:pPr>
              <a:defRPr/>
            </a:pPr>
            <a:r>
              <a:rPr sz="2000" dirty="0" smtClean="0">
                <a:solidFill>
                  <a:schemeClr val="bg1"/>
                </a:solidFill>
              </a:rPr>
              <a:t/>
            </a:r>
            <a:br>
              <a:rPr sz="2000" dirty="0" smtClean="0">
                <a:solidFill>
                  <a:schemeClr val="bg1"/>
                </a:solidFill>
              </a:rPr>
            </a:br>
            <a:r>
              <a:rPr lang="en-GB" altLang="en-US" sz="2000" dirty="0" smtClean="0">
                <a:solidFill>
                  <a:schemeClr val="bg1"/>
                </a:solidFill>
                <a:latin typeface="Arial" charset="0"/>
                <a:cs typeface="Arial" charset="0"/>
              </a:rPr>
              <a:t>Investment Advice arrangements</a:t>
            </a:r>
            <a:r>
              <a:rPr lang="en-GB" altLang="en-US" sz="2000" dirty="0">
                <a:solidFill>
                  <a:schemeClr val="bg1"/>
                </a:solidFill>
                <a:latin typeface="Arial" charset="0"/>
                <a:cs typeface="Arial" charset="0"/>
              </a:rPr>
              <a:t/>
            </a:r>
            <a:br>
              <a:rPr lang="en-GB" altLang="en-US" sz="2000" dirty="0">
                <a:solidFill>
                  <a:schemeClr val="bg1"/>
                </a:solidFill>
                <a:latin typeface="Arial" charset="0"/>
                <a:cs typeface="Arial" charset="0"/>
              </a:rPr>
            </a:br>
            <a:endParaRPr sz="1800" dirty="0">
              <a:solidFill>
                <a:schemeClr val="bg1"/>
              </a:solidFill>
            </a:endParaRPr>
          </a:p>
        </p:txBody>
      </p:sp>
      <p:sp>
        <p:nvSpPr>
          <p:cNvPr id="30723" name="Content Placeholder 2"/>
          <p:cNvSpPr>
            <a:spLocks noGrp="1"/>
          </p:cNvSpPr>
          <p:nvPr>
            <p:ph idx="1"/>
          </p:nvPr>
        </p:nvSpPr>
        <p:spPr>
          <a:xfrm>
            <a:off x="457200" y="1295400"/>
            <a:ext cx="8229600" cy="4267200"/>
          </a:xfrm>
          <a:solidFill>
            <a:schemeClr val="accent1">
              <a:lumMod val="20000"/>
              <a:lumOff val="80000"/>
            </a:schemeClr>
          </a:solidFill>
        </p:spPr>
        <p:txBody>
          <a:bodyPr/>
          <a:lstStyle/>
          <a:p>
            <a:pPr eaLnBrk="1" hangingPunct="1">
              <a:buFont typeface="Wingdings" panose="05000000000000000000" pitchFamily="2" charset="2"/>
              <a:buChar char="Ø"/>
            </a:pPr>
            <a:r>
              <a:rPr lang="en-GB" altLang="en-US" sz="1400" b="1" dirty="0" smtClean="0">
                <a:latin typeface="Arial" charset="0"/>
                <a:cs typeface="Arial" charset="0"/>
              </a:rPr>
              <a:t>Computer-based models :  </a:t>
            </a:r>
            <a:r>
              <a:rPr lang="en-GB" altLang="en-US" sz="1400" dirty="0" smtClean="0">
                <a:latin typeface="Arial" charset="0"/>
                <a:cs typeface="Arial" charset="0"/>
              </a:rPr>
              <a:t>Must be certified by an “eligible investment expert” that describes the methodology used in the model and how that methodology applies generally accepted investment theories, takes into account historic performance, investment fees and individual information about a plan participant, and does not inappropriately </a:t>
            </a:r>
            <a:r>
              <a:rPr lang="en-GB" altLang="en-US" sz="1400" dirty="0" err="1" smtClean="0">
                <a:latin typeface="Arial" charset="0"/>
                <a:cs typeface="Arial" charset="0"/>
              </a:rPr>
              <a:t>favor</a:t>
            </a:r>
            <a:r>
              <a:rPr lang="en-GB" altLang="en-US" sz="1400" dirty="0" smtClean="0">
                <a:latin typeface="Arial" charset="0"/>
                <a:cs typeface="Arial" charset="0"/>
              </a:rPr>
              <a:t> investments offered by the fiduciary adviser or result in greater income to the fiduciary advisor. </a:t>
            </a:r>
          </a:p>
          <a:p>
            <a:pPr eaLnBrk="1" hangingPunct="1">
              <a:buFont typeface="Wingdings" panose="05000000000000000000" pitchFamily="2" charset="2"/>
              <a:buChar char="Ø"/>
            </a:pPr>
            <a:r>
              <a:rPr lang="en-GB" altLang="en-US" sz="1400" b="1" dirty="0" smtClean="0">
                <a:latin typeface="Arial" charset="0"/>
                <a:cs typeface="Arial" charset="0"/>
              </a:rPr>
              <a:t>Level fee arrangement:  I</a:t>
            </a:r>
            <a:r>
              <a:rPr lang="en-GB" altLang="en-US" sz="1400" dirty="0" smtClean="0">
                <a:latin typeface="Arial" charset="0"/>
                <a:cs typeface="Arial" charset="0"/>
              </a:rPr>
              <a:t>nvestment advice can also be provided on an individual basis provided that the advisor does not receive any fee that varies depending on which investment choices the advisor selects.</a:t>
            </a:r>
          </a:p>
          <a:p>
            <a:pPr marL="0" indent="0" eaLnBrk="1" hangingPunct="1">
              <a:buNone/>
            </a:pPr>
            <a:endParaRPr lang="en-GB" altLang="en-US" sz="1400" dirty="0" smtClean="0">
              <a:latin typeface="Arial" charset="0"/>
              <a:cs typeface="Arial" charset="0"/>
            </a:endParaRPr>
          </a:p>
          <a:p>
            <a:pPr>
              <a:buFont typeface="Wingdings" panose="05000000000000000000" pitchFamily="2" charset="2"/>
              <a:buChar char="Ø"/>
              <a:defRPr/>
            </a:pPr>
            <a:r>
              <a:rPr lang="en-GB" sz="1400" b="1" dirty="0">
                <a:solidFill>
                  <a:schemeClr val="tx1"/>
                </a:solidFill>
              </a:rPr>
              <a:t>Target Date </a:t>
            </a:r>
            <a:r>
              <a:rPr lang="en-GB" sz="1400" b="1" dirty="0" smtClean="0">
                <a:solidFill>
                  <a:schemeClr val="tx1"/>
                </a:solidFill>
              </a:rPr>
              <a:t>Funds: </a:t>
            </a:r>
            <a:r>
              <a:rPr lang="en-GB" sz="1400" dirty="0" smtClean="0"/>
              <a:t>Proposed </a:t>
            </a:r>
            <a:r>
              <a:rPr lang="en-GB" sz="1400" dirty="0"/>
              <a:t>parallel </a:t>
            </a:r>
            <a:r>
              <a:rPr lang="en-GB" sz="1400" dirty="0" err="1"/>
              <a:t>DOL</a:t>
            </a:r>
            <a:r>
              <a:rPr lang="en-GB" sz="1400" dirty="0"/>
              <a:t> and SEC regulations would require additional disclosures about the glide path for a target-date fund as well as the relative mix of equities and fixed-income investments at the fund’s stated target date</a:t>
            </a:r>
            <a:r>
              <a:rPr lang="en-GB" sz="1400" dirty="0" smtClean="0"/>
              <a:t>.</a:t>
            </a:r>
          </a:p>
          <a:p>
            <a:pPr marL="0" indent="0">
              <a:buNone/>
              <a:defRPr/>
            </a:pPr>
            <a:endParaRPr lang="en-GB" sz="1400" dirty="0" smtClean="0"/>
          </a:p>
          <a:p>
            <a:pPr>
              <a:buFont typeface="Wingdings" panose="05000000000000000000" pitchFamily="2" charset="2"/>
              <a:buChar char="Ø"/>
              <a:defRPr/>
            </a:pPr>
            <a:r>
              <a:rPr lang="en-GB" sz="1400" b="1" dirty="0">
                <a:solidFill>
                  <a:schemeClr val="tx1"/>
                </a:solidFill>
              </a:rPr>
              <a:t>Hybrid </a:t>
            </a:r>
            <a:r>
              <a:rPr lang="en-GB" sz="1400" b="1" dirty="0" smtClean="0">
                <a:solidFill>
                  <a:schemeClr val="tx1"/>
                </a:solidFill>
              </a:rPr>
              <a:t>arrangements:  </a:t>
            </a:r>
            <a:r>
              <a:rPr lang="en-GB" sz="1400" dirty="0"/>
              <a:t>Model asset allocation portfolios using only designated investment options currently available under the plan</a:t>
            </a:r>
            <a:r>
              <a:rPr lang="en-GB" sz="1400" dirty="0" smtClean="0"/>
              <a:t>. </a:t>
            </a:r>
            <a:r>
              <a:rPr lang="en-GB" sz="1400" dirty="0"/>
              <a:t>Characterized  by </a:t>
            </a:r>
            <a:r>
              <a:rPr lang="en-GB" sz="1400" dirty="0" smtClean="0"/>
              <a:t>manager </a:t>
            </a:r>
            <a:r>
              <a:rPr lang="en-GB" sz="1400" dirty="0"/>
              <a:t>as a “managed </a:t>
            </a:r>
            <a:r>
              <a:rPr lang="en-GB" sz="1400" dirty="0" smtClean="0"/>
              <a:t>account” and not </a:t>
            </a:r>
            <a:r>
              <a:rPr lang="en-GB" sz="1400" dirty="0"/>
              <a:t>investment advice </a:t>
            </a:r>
            <a:r>
              <a:rPr lang="en-GB" sz="1400" dirty="0" smtClean="0"/>
              <a:t>program or a target </a:t>
            </a:r>
            <a:r>
              <a:rPr lang="en-GB" sz="1400" dirty="0"/>
              <a:t>date </a:t>
            </a:r>
            <a:r>
              <a:rPr lang="en-GB" sz="1400" dirty="0" smtClean="0"/>
              <a:t>fund. </a:t>
            </a:r>
            <a:r>
              <a:rPr lang="en-GB" altLang="en-US" sz="1400" dirty="0">
                <a:latin typeface="Arial" charset="0"/>
                <a:cs typeface="Arial" charset="0"/>
              </a:rPr>
              <a:t>Additional fees are paid by participants </a:t>
            </a:r>
            <a:r>
              <a:rPr lang="en-GB" altLang="en-US" sz="1400" dirty="0" smtClean="0">
                <a:latin typeface="Arial" charset="0"/>
                <a:cs typeface="Arial" charset="0"/>
              </a:rPr>
              <a:t>on top of management </a:t>
            </a:r>
            <a:r>
              <a:rPr lang="en-GB" altLang="en-US" sz="1400" dirty="0">
                <a:latin typeface="Arial" charset="0"/>
                <a:cs typeface="Arial" charset="0"/>
              </a:rPr>
              <a:t>fees </a:t>
            </a:r>
            <a:r>
              <a:rPr lang="en-GB" altLang="en-US" sz="1400" dirty="0" smtClean="0">
                <a:latin typeface="Arial" charset="0"/>
                <a:cs typeface="Arial" charset="0"/>
              </a:rPr>
              <a:t>in </a:t>
            </a:r>
            <a:r>
              <a:rPr lang="en-GB" altLang="en-US" sz="1400" dirty="0">
                <a:latin typeface="Arial" charset="0"/>
                <a:cs typeface="Arial" charset="0"/>
              </a:rPr>
              <a:t>underlying </a:t>
            </a:r>
            <a:r>
              <a:rPr lang="en-GB" altLang="en-US" sz="1400" dirty="0" smtClean="0">
                <a:latin typeface="Arial" charset="0"/>
                <a:cs typeface="Arial" charset="0"/>
              </a:rPr>
              <a:t>funds; requires careful scrutiny.</a:t>
            </a:r>
            <a:endParaRPr lang="en-GB" sz="1400" dirty="0"/>
          </a:p>
          <a:p>
            <a:pPr>
              <a:buFont typeface="Wingdings" panose="05000000000000000000" pitchFamily="2" charset="2"/>
              <a:buChar char="Ø"/>
              <a:defRPr/>
            </a:pPr>
            <a:endParaRPr lang="en-GB" sz="1400" dirty="0">
              <a:solidFill>
                <a:schemeClr val="tx1"/>
              </a:solidFill>
            </a:endParaRPr>
          </a:p>
          <a:p>
            <a:pPr eaLnBrk="1" hangingPunct="1">
              <a:buFont typeface="Wingdings" panose="05000000000000000000" pitchFamily="2" charset="2"/>
              <a:buChar char="Ø"/>
            </a:pPr>
            <a:endParaRPr lang="en-US" altLang="en-US" sz="1400" dirty="0" smtClean="0">
              <a:latin typeface="Arial" charset="0"/>
              <a:cs typeface="Arial" charset="0"/>
            </a:endParaRPr>
          </a:p>
          <a:p>
            <a:pPr marL="0" indent="0" eaLnBrk="1" hangingPunct="1">
              <a:buFont typeface="Wingdings" pitchFamily="2" charset="2"/>
              <a:buNone/>
            </a:pPr>
            <a:endParaRPr lang="en-US" altLang="en-US" sz="1400" dirty="0" smtClean="0">
              <a:latin typeface="Arial" charset="0"/>
              <a:cs typeface="Arial" charset="0"/>
            </a:endParaRPr>
          </a:p>
          <a:p>
            <a:pPr marL="0" indent="0" eaLnBrk="1" hangingPunct="1">
              <a:buFont typeface="Wingdings" pitchFamily="2" charset="2"/>
              <a:buNone/>
            </a:pPr>
            <a:endParaRPr lang="en-US" altLang="en-US" sz="1400" dirty="0" smtClean="0">
              <a:latin typeface="Arial" charset="0"/>
              <a:cs typeface="Arial" charset="0"/>
            </a:endParaRPr>
          </a:p>
        </p:txBody>
      </p:sp>
      <p:sp>
        <p:nvSpPr>
          <p:cNvPr id="3072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r>
              <a:rPr lang="en-US" altLang="en-US" sz="1000" dirty="0" smtClean="0">
                <a:solidFill>
                  <a:schemeClr val="bg2"/>
                </a:solidFill>
              </a:rPr>
              <a:t>klgates.com</a:t>
            </a:r>
          </a:p>
        </p:txBody>
      </p:sp>
      <p:sp>
        <p:nvSpPr>
          <p:cNvPr id="3072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fld id="{987F1E4E-7085-432F-B164-19204952194A}" type="slidenum">
              <a:rPr lang="en-US" altLang="en-US" sz="1000" smtClean="0">
                <a:solidFill>
                  <a:schemeClr val="bg2"/>
                </a:solidFill>
              </a:rPr>
              <a:pPr eaLnBrk="1" fontAlgn="base" hangingPunct="1">
                <a:spcBef>
                  <a:spcPct val="0"/>
                </a:spcBef>
                <a:spcAft>
                  <a:spcPct val="0"/>
                </a:spcAft>
                <a:buFontTx/>
                <a:buNone/>
              </a:pPr>
              <a:t>38</a:t>
            </a:fld>
            <a:endParaRPr lang="en-US" altLang="en-US" sz="1000" dirty="0" smtClean="0">
              <a:solidFill>
                <a:schemeClr val="bg2"/>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4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pPr>
              <a:defRPr/>
            </a:pPr>
            <a:r>
              <a:rPr lang="en-US" sz="2000" dirty="0" smtClean="0">
                <a:solidFill>
                  <a:schemeClr val="bg1"/>
                </a:solidFill>
              </a:rPr>
              <a:t>D</a:t>
            </a:r>
            <a:r>
              <a:rPr sz="2000" dirty="0" smtClean="0">
                <a:solidFill>
                  <a:schemeClr val="bg1"/>
                </a:solidFill>
              </a:rPr>
              <a:t>efinition of fiduciary</a:t>
            </a:r>
            <a:endParaRPr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buFont typeface="Wingdings" pitchFamily="2" charset="2"/>
              <a:buChar char="Ø"/>
              <a:defRPr/>
            </a:pPr>
            <a:r>
              <a:rPr lang="en-US" sz="2000" dirty="0" smtClean="0">
                <a:solidFill>
                  <a:schemeClr val="tx2"/>
                </a:solidFill>
              </a:rPr>
              <a:t>Who is a fiduciary?</a:t>
            </a:r>
          </a:p>
          <a:p>
            <a:pPr lvl="1">
              <a:buFont typeface="Wingdings" pitchFamily="2" charset="2"/>
              <a:buChar char="v"/>
              <a:defRPr/>
            </a:pPr>
            <a:r>
              <a:rPr lang="en-US" sz="1800" dirty="0">
                <a:solidFill>
                  <a:schemeClr val="tx1">
                    <a:lumMod val="50000"/>
                  </a:schemeClr>
                </a:solidFill>
              </a:rPr>
              <a:t>Anyone designated as the “named fiduciary;” </a:t>
            </a:r>
          </a:p>
          <a:p>
            <a:pPr lvl="1">
              <a:buFont typeface="Wingdings" pitchFamily="2" charset="2"/>
              <a:buChar char="v"/>
              <a:defRPr/>
            </a:pPr>
            <a:r>
              <a:rPr lang="en-US" sz="1800" dirty="0">
                <a:solidFill>
                  <a:schemeClr val="tx1">
                    <a:lumMod val="50000"/>
                  </a:schemeClr>
                </a:solidFill>
              </a:rPr>
              <a:t>Anyone who has been delegated discretionary authority over plan assets or who exercises such discretionary </a:t>
            </a:r>
            <a:r>
              <a:rPr lang="en-US" sz="1800" dirty="0" smtClean="0">
                <a:solidFill>
                  <a:schemeClr val="tx1">
                    <a:lumMod val="50000"/>
                  </a:schemeClr>
                </a:solidFill>
              </a:rPr>
              <a:t>authority.</a:t>
            </a:r>
            <a:endParaRPr lang="en-US" sz="1800" dirty="0">
              <a:solidFill>
                <a:schemeClr val="tx1">
                  <a:lumMod val="50000"/>
                </a:schemeClr>
              </a:solidFill>
            </a:endParaRPr>
          </a:p>
          <a:p>
            <a:pPr lvl="2">
              <a:defRPr/>
            </a:pPr>
            <a:r>
              <a:rPr lang="en-US" sz="1800" dirty="0" smtClean="0">
                <a:solidFill>
                  <a:schemeClr val="tx1">
                    <a:lumMod val="50000"/>
                  </a:schemeClr>
                </a:solidFill>
              </a:rPr>
              <a:t>a </a:t>
            </a:r>
            <a:r>
              <a:rPr lang="en-US" sz="1800" dirty="0">
                <a:solidFill>
                  <a:schemeClr val="tx1">
                    <a:lumMod val="50000"/>
                  </a:schemeClr>
                </a:solidFill>
              </a:rPr>
              <a:t>functional </a:t>
            </a:r>
            <a:r>
              <a:rPr lang="en-US" sz="1800" dirty="0" smtClean="0">
                <a:solidFill>
                  <a:schemeClr val="tx1">
                    <a:lumMod val="50000"/>
                  </a:schemeClr>
                </a:solidFill>
              </a:rPr>
              <a:t>definition.</a:t>
            </a:r>
            <a:endParaRPr lang="en-US" sz="1800" dirty="0">
              <a:solidFill>
                <a:schemeClr val="tx1">
                  <a:lumMod val="50000"/>
                </a:schemeClr>
              </a:solidFill>
            </a:endParaRPr>
          </a:p>
          <a:p>
            <a:pPr>
              <a:buFont typeface="Wingdings" pitchFamily="2" charset="2"/>
              <a:buChar char="Ø"/>
              <a:defRPr/>
            </a:pPr>
            <a:r>
              <a:rPr lang="en-US" sz="2000" dirty="0" smtClean="0">
                <a:solidFill>
                  <a:schemeClr val="tx2"/>
                </a:solidFill>
              </a:rPr>
              <a:t>Named fiduciary has overall fiduciary responsibility for the plan</a:t>
            </a:r>
          </a:p>
          <a:p>
            <a:pPr lvl="1">
              <a:buFont typeface="Wingdings" pitchFamily="2" charset="2"/>
              <a:buChar char="v"/>
              <a:defRPr/>
            </a:pPr>
            <a:r>
              <a:rPr lang="en-US" sz="1800" dirty="0" smtClean="0">
                <a:solidFill>
                  <a:schemeClr val="tx1">
                    <a:lumMod val="50000"/>
                  </a:schemeClr>
                </a:solidFill>
              </a:rPr>
              <a:t>Named fiduciary may delegate fiduciary responsibility; in fact, may delegate the entire fiduciary responsibility for the plan, or a group of assets, or a function, except for the duty to prudently select and monitor the performance of the delegate.</a:t>
            </a:r>
          </a:p>
          <a:p>
            <a:pPr marL="914400" lvl="2" indent="0">
              <a:buFont typeface="Wingdings" pitchFamily="2" charset="2"/>
              <a:buNone/>
              <a:defRPr/>
            </a:pPr>
            <a:endParaRPr lang="en-US" sz="1600" dirty="0">
              <a:solidFill>
                <a:schemeClr val="tx1">
                  <a:lumMod val="50000"/>
                </a:schemeClr>
              </a:solidFill>
            </a:endParaRPr>
          </a:p>
        </p:txBody>
      </p:sp>
      <p:sp>
        <p:nvSpPr>
          <p:cNvPr id="1741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r>
              <a:rPr lang="en-US" altLang="en-US" sz="1000" dirty="0" smtClean="0">
                <a:solidFill>
                  <a:schemeClr val="bg2"/>
                </a:solidFill>
              </a:rPr>
              <a:t>klgates.com</a:t>
            </a:r>
          </a:p>
        </p:txBody>
      </p:sp>
      <p:sp>
        <p:nvSpPr>
          <p:cNvPr id="1741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fld id="{0422D798-6439-4FCE-9EFB-3EB6B6412EC5}" type="slidenum">
              <a:rPr lang="en-US" altLang="en-US" sz="1000" smtClean="0">
                <a:solidFill>
                  <a:schemeClr val="bg2"/>
                </a:solidFill>
              </a:rPr>
              <a:pPr eaLnBrk="1" fontAlgn="base" hangingPunct="1">
                <a:spcBef>
                  <a:spcPct val="0"/>
                </a:spcBef>
                <a:spcAft>
                  <a:spcPct val="0"/>
                </a:spcAft>
                <a:buFontTx/>
                <a:buNone/>
              </a:pPr>
              <a:t>4</a:t>
            </a:fld>
            <a:endParaRPr lang="en-US" altLang="en-US" sz="1000" dirty="0" smtClean="0">
              <a:solidFill>
                <a:schemeClr val="bg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12800"/>
          </a:xfrm>
          <a:solidFill>
            <a:schemeClr val="accent1"/>
          </a:solidFill>
        </p:spPr>
        <p:txBody>
          <a:bodyPr/>
          <a:lstStyle/>
          <a:p>
            <a:pPr>
              <a:defRPr/>
            </a:pPr>
            <a:r>
              <a:rPr sz="2000" dirty="0">
                <a:solidFill>
                  <a:schemeClr val="bg1"/>
                </a:solidFill>
              </a:rPr>
              <a:t>Your duties as a </a:t>
            </a:r>
            <a:r>
              <a:rPr sz="2000" dirty="0" smtClean="0">
                <a:solidFill>
                  <a:schemeClr val="bg1"/>
                </a:solidFill>
              </a:rPr>
              <a:t>fiduciary:</a:t>
            </a:r>
            <a:endParaRPr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a:buFont typeface="Wingdings" pitchFamily="2" charset="2"/>
              <a:buChar char="Ø"/>
              <a:defRPr/>
            </a:pPr>
            <a:r>
              <a:rPr lang="en-US" sz="2000" dirty="0">
                <a:solidFill>
                  <a:schemeClr val="tx2"/>
                </a:solidFill>
              </a:rPr>
              <a:t>Duty of Loyalty </a:t>
            </a:r>
            <a:r>
              <a:rPr lang="en-US" sz="2000" dirty="0"/>
              <a:t>– Also known as the Exclusive Benefit Rule. </a:t>
            </a:r>
            <a:endParaRPr lang="en-US" sz="2000" dirty="0" smtClean="0"/>
          </a:p>
          <a:p>
            <a:pPr marL="0" indent="0">
              <a:buFont typeface="Wingdings" pitchFamily="2" charset="2"/>
              <a:buNone/>
              <a:defRPr/>
            </a:pPr>
            <a:r>
              <a:rPr lang="en-US" sz="2000" dirty="0" smtClean="0"/>
              <a:t>Fiduciary </a:t>
            </a:r>
            <a:r>
              <a:rPr lang="en-US" sz="2000" dirty="0"/>
              <a:t>must act solely in the interest of plan participants and their beneficiaries </a:t>
            </a:r>
            <a:r>
              <a:rPr lang="en-US" sz="2000" dirty="0" smtClean="0"/>
              <a:t>for </a:t>
            </a:r>
            <a:r>
              <a:rPr lang="en-US" sz="2000" dirty="0"/>
              <a:t>the exclusive purpose of providing benefits and defraying administrative expenses. </a:t>
            </a:r>
            <a:endParaRPr lang="en-US" sz="2000" dirty="0" smtClean="0"/>
          </a:p>
          <a:p>
            <a:pPr marL="0" indent="0">
              <a:buFont typeface="Wingdings" pitchFamily="2" charset="2"/>
              <a:buNone/>
              <a:defRPr/>
            </a:pPr>
            <a:endParaRPr lang="en-US" sz="2000" dirty="0"/>
          </a:p>
          <a:p>
            <a:pPr lvl="1">
              <a:buFont typeface="Wingdings" pitchFamily="2" charset="2"/>
              <a:buChar char="v"/>
              <a:defRPr/>
            </a:pPr>
            <a:r>
              <a:rPr lang="en-US" sz="1800" dirty="0" smtClean="0"/>
              <a:t>Seminal </a:t>
            </a:r>
            <a:r>
              <a:rPr lang="en-US" sz="1800" dirty="0"/>
              <a:t>case: Donovan v. Bierwirth - a fiduciary must always act with an “eye single” to the interests of the plan participants and beneficiaries. </a:t>
            </a:r>
          </a:p>
          <a:p>
            <a:pPr marL="0" indent="0" eaLnBrk="1" hangingPunct="1">
              <a:buFont typeface="Wingdings" pitchFamily="2" charset="2"/>
              <a:buNone/>
              <a:defRPr/>
            </a:pPr>
            <a:endParaRPr lang="en-US" sz="1800" dirty="0" smtClean="0"/>
          </a:p>
          <a:p>
            <a:pPr eaLnBrk="1" hangingPunct="1">
              <a:defRPr/>
            </a:pPr>
            <a:endParaRPr lang="en-US" sz="1400" dirty="0" smtClean="0"/>
          </a:p>
          <a:p>
            <a:pPr eaLnBrk="1" hangingPunct="1">
              <a:defRPr/>
            </a:pPr>
            <a:endParaRPr lang="en-US" sz="1400" dirty="0"/>
          </a:p>
        </p:txBody>
      </p:sp>
      <p:sp>
        <p:nvSpPr>
          <p:cNvPr id="1638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r>
              <a:rPr lang="en-US" altLang="en-US" sz="1000" dirty="0" smtClean="0">
                <a:solidFill>
                  <a:schemeClr val="bg2"/>
                </a:solidFill>
              </a:rPr>
              <a:t>klgates.com</a:t>
            </a:r>
          </a:p>
        </p:txBody>
      </p:sp>
      <p:sp>
        <p:nvSpPr>
          <p:cNvPr id="1638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fld id="{319FA407-43B3-4EFA-B0DB-F9570CD00ADA}" type="slidenum">
              <a:rPr lang="en-US" altLang="en-US" sz="1000" smtClean="0">
                <a:solidFill>
                  <a:schemeClr val="bg2"/>
                </a:solidFill>
              </a:rPr>
              <a:pPr eaLnBrk="1" fontAlgn="base" hangingPunct="1">
                <a:spcBef>
                  <a:spcPct val="0"/>
                </a:spcBef>
                <a:spcAft>
                  <a:spcPct val="0"/>
                </a:spcAft>
                <a:buFontTx/>
                <a:buNone/>
              </a:pPr>
              <a:t>5</a:t>
            </a:fld>
            <a:endParaRPr lang="en-US" altLang="en-US" sz="1000" dirty="0" smtClean="0">
              <a:solidFill>
                <a:schemeClr val="bg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508000"/>
          </a:xfrm>
          <a:solidFill>
            <a:schemeClr val="accent1"/>
          </a:solidFill>
        </p:spPr>
        <p:txBody>
          <a:bodyPr/>
          <a:lstStyle/>
          <a:p>
            <a:pPr>
              <a:defRPr/>
            </a:pPr>
            <a:r>
              <a:rPr sz="2000" dirty="0">
                <a:solidFill>
                  <a:schemeClr val="bg1"/>
                </a:solidFill>
              </a:rPr>
              <a:t>Your duties as a </a:t>
            </a:r>
            <a:r>
              <a:rPr sz="2000" dirty="0" smtClean="0">
                <a:solidFill>
                  <a:schemeClr val="bg1"/>
                </a:solidFill>
              </a:rPr>
              <a:t>fiduciary (cont.):</a:t>
            </a:r>
            <a:endParaRPr sz="2000" dirty="0">
              <a:solidFill>
                <a:schemeClr val="bg1"/>
              </a:solidFill>
            </a:endParaRPr>
          </a:p>
        </p:txBody>
      </p:sp>
      <p:sp>
        <p:nvSpPr>
          <p:cNvPr id="18435" name="Content Placeholder 2"/>
          <p:cNvSpPr>
            <a:spLocks noGrp="1"/>
          </p:cNvSpPr>
          <p:nvPr>
            <p:ph idx="1"/>
          </p:nvPr>
        </p:nvSpPr>
        <p:spPr>
          <a:xfrm>
            <a:off x="457200" y="1498601"/>
            <a:ext cx="8229600" cy="4627033"/>
          </a:xfrm>
          <a:solidFill>
            <a:schemeClr val="accent1">
              <a:lumMod val="20000"/>
              <a:lumOff val="80000"/>
            </a:schemeClr>
          </a:solidFill>
        </p:spPr>
        <p:txBody>
          <a:bodyPr/>
          <a:lstStyle/>
          <a:p>
            <a:pPr>
              <a:buFont typeface="Wingdings" pitchFamily="2" charset="2"/>
              <a:buChar char="Ø"/>
            </a:pPr>
            <a:r>
              <a:rPr lang="en-US" altLang="en-US" sz="2000" b="1" i="1" dirty="0" smtClean="0">
                <a:solidFill>
                  <a:schemeClr val="tx2"/>
                </a:solidFill>
                <a:latin typeface="Arial" charset="0"/>
                <a:cs typeface="Arial" charset="0"/>
              </a:rPr>
              <a:t>Duty of Prudence - </a:t>
            </a:r>
            <a:r>
              <a:rPr lang="en-US" altLang="en-US" sz="2000" b="1" i="1" dirty="0" smtClean="0">
                <a:latin typeface="Arial" charset="0"/>
                <a:cs typeface="Arial" charset="0"/>
              </a:rPr>
              <a:t>A fiduciary must act with the care, skill, prudence and diligence under the circumstances that a prudent person acting in a like capacity and familiar with such matters would use in the conduct of an enterprise of a like character and with like aims.</a:t>
            </a:r>
          </a:p>
          <a:p>
            <a:pPr lvl="1">
              <a:buFont typeface="Wingdings" pitchFamily="2" charset="2"/>
              <a:buChar char="v"/>
            </a:pPr>
            <a:r>
              <a:rPr lang="en-US" altLang="en-US" sz="1800" b="1" dirty="0" smtClean="0">
                <a:latin typeface="Arial" charset="0"/>
                <a:cs typeface="Arial" charset="0"/>
              </a:rPr>
              <a:t>The “prudent-expert” standard.  Elements of a prudent decision-making process include:</a:t>
            </a:r>
          </a:p>
          <a:p>
            <a:pPr lvl="2"/>
            <a:r>
              <a:rPr lang="en-US" altLang="en-US" sz="1800" b="1" i="1" dirty="0" smtClean="0">
                <a:latin typeface="Arial" charset="0"/>
                <a:cs typeface="Arial" charset="0"/>
              </a:rPr>
              <a:t>Identifying relevant information;</a:t>
            </a:r>
          </a:p>
          <a:p>
            <a:pPr lvl="2"/>
            <a:r>
              <a:rPr lang="en-US" altLang="en-US" sz="1800" b="1" i="1" dirty="0" smtClean="0">
                <a:latin typeface="Arial" charset="0"/>
                <a:cs typeface="Arial" charset="0"/>
              </a:rPr>
              <a:t>Using experts when necessary; and</a:t>
            </a:r>
          </a:p>
          <a:p>
            <a:pPr lvl="2"/>
            <a:r>
              <a:rPr lang="en-US" altLang="en-US" sz="1800" b="1" i="1" dirty="0" smtClean="0">
                <a:latin typeface="Arial" charset="0"/>
                <a:cs typeface="Arial" charset="0"/>
              </a:rPr>
              <a:t>Monitoring the performance of those to whom duties are delegated.</a:t>
            </a:r>
          </a:p>
          <a:p>
            <a:pPr lvl="1">
              <a:buFont typeface="Wingdings" pitchFamily="2" charset="2"/>
              <a:buChar char="v"/>
            </a:pPr>
            <a:r>
              <a:rPr lang="en-US" altLang="en-US" sz="1800" b="1" dirty="0" smtClean="0">
                <a:latin typeface="Arial" charset="0"/>
                <a:cs typeface="Arial" charset="0"/>
              </a:rPr>
              <a:t>Courts have held that the test of prudence is one of process, not the ultimate success or failure of the investment.</a:t>
            </a:r>
          </a:p>
        </p:txBody>
      </p:sp>
      <p:sp>
        <p:nvSpPr>
          <p:cNvPr id="1843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r>
              <a:rPr lang="en-US" altLang="en-US" sz="1000" dirty="0" smtClean="0">
                <a:solidFill>
                  <a:schemeClr val="bg2"/>
                </a:solidFill>
              </a:rPr>
              <a:t>klgates.com</a:t>
            </a:r>
          </a:p>
        </p:txBody>
      </p:sp>
      <p:sp>
        <p:nvSpPr>
          <p:cNvPr id="18437"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fld id="{6569DB8F-DF38-4323-A99D-C76C2B974C39}" type="slidenum">
              <a:rPr lang="en-US" altLang="en-US" sz="1000" smtClean="0">
                <a:solidFill>
                  <a:schemeClr val="bg2"/>
                </a:solidFill>
              </a:rPr>
              <a:pPr eaLnBrk="1" fontAlgn="base" hangingPunct="1">
                <a:spcBef>
                  <a:spcPct val="0"/>
                </a:spcBef>
                <a:spcAft>
                  <a:spcPct val="0"/>
                </a:spcAft>
                <a:buFontTx/>
                <a:buNone/>
              </a:pPr>
              <a:t>6</a:t>
            </a:fld>
            <a:endParaRPr lang="en-US" altLang="en-US" sz="1000" dirty="0" smtClean="0">
              <a:solidFill>
                <a:schemeClr val="bg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11200"/>
          </a:xfrm>
          <a:solidFill>
            <a:schemeClr val="accent1"/>
          </a:solidFill>
        </p:spPr>
        <p:txBody>
          <a:bodyPr/>
          <a:lstStyle/>
          <a:p>
            <a:pPr>
              <a:defRPr/>
            </a:pPr>
            <a:r>
              <a:rPr sz="2000" dirty="0">
                <a:solidFill>
                  <a:schemeClr val="bg1"/>
                </a:solidFill>
              </a:rPr>
              <a:t>Your duties as a </a:t>
            </a:r>
            <a:r>
              <a:rPr sz="2000" dirty="0" smtClean="0">
                <a:solidFill>
                  <a:schemeClr val="bg1"/>
                </a:solidFill>
              </a:rPr>
              <a:t>fiduciary (cont.):</a:t>
            </a:r>
            <a:endParaRPr sz="2000" dirty="0">
              <a:solidFill>
                <a:schemeClr val="bg1"/>
              </a:solidFill>
            </a:endParaRPr>
          </a:p>
        </p:txBody>
      </p:sp>
      <p:sp>
        <p:nvSpPr>
          <p:cNvPr id="3" name="Content Placeholder 2"/>
          <p:cNvSpPr>
            <a:spLocks noGrp="1"/>
          </p:cNvSpPr>
          <p:nvPr>
            <p:ph idx="1"/>
          </p:nvPr>
        </p:nvSpPr>
        <p:spPr>
          <a:xfrm>
            <a:off x="457200" y="1498601"/>
            <a:ext cx="8229600" cy="4627033"/>
          </a:xfrm>
          <a:solidFill>
            <a:schemeClr val="accent1">
              <a:lumMod val="20000"/>
              <a:lumOff val="80000"/>
            </a:schemeClr>
          </a:solidFill>
        </p:spPr>
        <p:txBody>
          <a:bodyPr/>
          <a:lstStyle/>
          <a:p>
            <a:pPr>
              <a:buFont typeface="Wingdings" pitchFamily="2" charset="2"/>
              <a:buChar char="Ø"/>
              <a:defRPr/>
            </a:pPr>
            <a:r>
              <a:rPr lang="en-US" sz="1700" b="1" i="1" dirty="0">
                <a:solidFill>
                  <a:schemeClr val="tx2"/>
                </a:solidFill>
              </a:rPr>
              <a:t>Duty to Diversify Plan Investments </a:t>
            </a:r>
            <a:r>
              <a:rPr lang="en-US" sz="1700" b="1" i="1" dirty="0"/>
              <a:t>– Diversification helps minimize the risk of large losses to plans. </a:t>
            </a:r>
            <a:r>
              <a:rPr lang="en-US" sz="1700" b="1" i="1" dirty="0" smtClean="0"/>
              <a:t> Diversification </a:t>
            </a:r>
            <a:r>
              <a:rPr lang="en-US" sz="1700" b="1" i="1" dirty="0"/>
              <a:t>is required unless under the circumstances it is clearly not prudent to do so (or the plan is investing in employer securities). </a:t>
            </a:r>
            <a:r>
              <a:rPr lang="en-US" sz="1700" b="1" i="1" dirty="0" smtClean="0"/>
              <a:t> </a:t>
            </a:r>
          </a:p>
          <a:p>
            <a:pPr lvl="1">
              <a:buFont typeface="Wingdings" pitchFamily="2" charset="2"/>
              <a:buChar char="v"/>
              <a:defRPr/>
            </a:pPr>
            <a:r>
              <a:rPr lang="en-US" sz="1700" b="1" i="1" dirty="0" smtClean="0"/>
              <a:t>Diversification </a:t>
            </a:r>
            <a:r>
              <a:rPr lang="en-US" sz="1700" b="1" i="1" dirty="0"/>
              <a:t>is measured on a </a:t>
            </a:r>
            <a:r>
              <a:rPr lang="en-US" sz="1700" b="1" i="1" dirty="0" smtClean="0"/>
              <a:t>plan-wide basis.</a:t>
            </a:r>
          </a:p>
          <a:p>
            <a:pPr>
              <a:buFont typeface="Wingdings" pitchFamily="2" charset="2"/>
              <a:buChar char="Ø"/>
              <a:defRPr/>
            </a:pPr>
            <a:r>
              <a:rPr lang="en-US" sz="1700" b="1" i="1" dirty="0" smtClean="0">
                <a:solidFill>
                  <a:schemeClr val="tx2"/>
                </a:solidFill>
              </a:rPr>
              <a:t>Duty </a:t>
            </a:r>
            <a:r>
              <a:rPr lang="en-US" sz="1700" b="1" i="1" dirty="0">
                <a:solidFill>
                  <a:schemeClr val="tx2"/>
                </a:solidFill>
              </a:rPr>
              <a:t>to Follow Plan Documents </a:t>
            </a:r>
            <a:r>
              <a:rPr lang="en-US" sz="1700" b="1" i="1" dirty="0" smtClean="0"/>
              <a:t>–must comply </a:t>
            </a:r>
            <a:r>
              <a:rPr lang="en-US" sz="1700" b="1" i="1" dirty="0"/>
              <a:t>with the documents and instruments governing the plan </a:t>
            </a:r>
            <a:r>
              <a:rPr lang="en-US" sz="1700" b="1" i="1" u="sng" dirty="0" smtClean="0"/>
              <a:t>to the extent such </a:t>
            </a:r>
            <a:r>
              <a:rPr lang="en-US" sz="1700" b="1" i="1" u="sng" dirty="0"/>
              <a:t>documents and instruments are consistent with the requirements of </a:t>
            </a:r>
            <a:r>
              <a:rPr lang="en-US" sz="1700" b="1" i="1" u="sng" dirty="0" smtClean="0"/>
              <a:t>ERISA</a:t>
            </a:r>
            <a:r>
              <a:rPr lang="en-US" sz="1700" b="1" i="1" dirty="0" smtClean="0"/>
              <a:t>.  Documents include:</a:t>
            </a:r>
          </a:p>
          <a:p>
            <a:pPr lvl="1">
              <a:buFont typeface="Wingdings" pitchFamily="2" charset="2"/>
              <a:buChar char="v"/>
              <a:defRPr/>
            </a:pPr>
            <a:r>
              <a:rPr lang="en-US" sz="1700" b="1" i="1" dirty="0" smtClean="0"/>
              <a:t>plan document;</a:t>
            </a:r>
          </a:p>
          <a:p>
            <a:pPr lvl="1">
              <a:buFont typeface="Wingdings" pitchFamily="2" charset="2"/>
              <a:buChar char="v"/>
              <a:defRPr/>
            </a:pPr>
            <a:r>
              <a:rPr lang="en-US" sz="1700" b="1" i="1" dirty="0" smtClean="0"/>
              <a:t>trust agreement;</a:t>
            </a:r>
          </a:p>
          <a:p>
            <a:pPr lvl="1">
              <a:buFont typeface="Wingdings" pitchFamily="2" charset="2"/>
              <a:buChar char="v"/>
              <a:defRPr/>
            </a:pPr>
            <a:r>
              <a:rPr lang="en-US" sz="1700" b="1" i="1" dirty="0" smtClean="0"/>
              <a:t>summary </a:t>
            </a:r>
            <a:r>
              <a:rPr lang="en-US" sz="1700" b="1" i="1" dirty="0"/>
              <a:t>plan </a:t>
            </a:r>
            <a:r>
              <a:rPr lang="en-US" sz="1700" b="1" i="1" dirty="0" smtClean="0"/>
              <a:t>description; </a:t>
            </a:r>
          </a:p>
          <a:p>
            <a:pPr lvl="1">
              <a:buFont typeface="Wingdings" pitchFamily="2" charset="2"/>
              <a:buChar char="v"/>
              <a:defRPr/>
            </a:pPr>
            <a:r>
              <a:rPr lang="en-US" sz="1700" b="1" i="1" dirty="0" smtClean="0"/>
              <a:t>investment </a:t>
            </a:r>
            <a:r>
              <a:rPr lang="en-US" sz="1700" b="1" i="1" dirty="0"/>
              <a:t>policy </a:t>
            </a:r>
            <a:r>
              <a:rPr lang="en-US" sz="1700" b="1" i="1" dirty="0" smtClean="0"/>
              <a:t>statement.</a:t>
            </a:r>
            <a:endParaRPr lang="en-US" sz="1700" dirty="0"/>
          </a:p>
          <a:p>
            <a:pPr>
              <a:buFont typeface="Wingdings" pitchFamily="2" charset="2"/>
              <a:buChar char="Ø"/>
              <a:defRPr/>
            </a:pPr>
            <a:r>
              <a:rPr lang="en-US" sz="1700" b="1" i="1" dirty="0">
                <a:solidFill>
                  <a:schemeClr val="tx2"/>
                </a:solidFill>
              </a:rPr>
              <a:t>Duty to </a:t>
            </a:r>
            <a:r>
              <a:rPr lang="en-US" sz="1700" b="1" i="1" dirty="0" smtClean="0">
                <a:solidFill>
                  <a:schemeClr val="tx2"/>
                </a:solidFill>
              </a:rPr>
              <a:t>Avoid Prohibited Transactions </a:t>
            </a:r>
            <a:r>
              <a:rPr lang="en-US" sz="1700" b="1" i="1" dirty="0"/>
              <a:t>– </a:t>
            </a:r>
            <a:r>
              <a:rPr lang="en-US" sz="1700" b="1" i="1" dirty="0" smtClean="0"/>
              <a:t>A fiduciary </a:t>
            </a:r>
            <a:r>
              <a:rPr lang="en-US" sz="1700" b="1" i="1" dirty="0"/>
              <a:t>must not cause the Plan to </a:t>
            </a:r>
            <a:r>
              <a:rPr lang="en-US" sz="1700" b="1" i="1" dirty="0" smtClean="0"/>
              <a:t>engage </a:t>
            </a:r>
            <a:r>
              <a:rPr lang="en-US" sz="1700" b="1" i="1" dirty="0"/>
              <a:t>in a </a:t>
            </a:r>
            <a:r>
              <a:rPr lang="en-US" sz="1700" b="1" i="1" dirty="0" smtClean="0"/>
              <a:t>non-exempt </a:t>
            </a:r>
            <a:r>
              <a:rPr lang="en-US" sz="1700" b="1" i="1" dirty="0"/>
              <a:t>p</a:t>
            </a:r>
            <a:r>
              <a:rPr lang="en-US" sz="1700" b="1" i="1" dirty="0" smtClean="0"/>
              <a:t>rohibited  transaction (prohibited </a:t>
            </a:r>
            <a:r>
              <a:rPr lang="en-US" sz="1700" b="1" i="1" dirty="0"/>
              <a:t>transactions to be discussed in greater detail).</a:t>
            </a:r>
            <a:endParaRPr lang="en-US" sz="1700" dirty="0"/>
          </a:p>
          <a:p>
            <a:pPr eaLnBrk="1" hangingPunct="1">
              <a:defRPr/>
            </a:pPr>
            <a:endParaRPr lang="en-GB" sz="1400" dirty="0"/>
          </a:p>
          <a:p>
            <a:pPr marL="0" indent="0" eaLnBrk="1" hangingPunct="1">
              <a:buFont typeface="Wingdings" pitchFamily="2" charset="2"/>
              <a:buNone/>
              <a:defRPr/>
            </a:pPr>
            <a:endParaRPr lang="en-US" sz="1400" dirty="0"/>
          </a:p>
        </p:txBody>
      </p:sp>
      <p:sp>
        <p:nvSpPr>
          <p:cNvPr id="1946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r>
              <a:rPr lang="en-US" altLang="en-US" sz="1000" dirty="0" smtClean="0">
                <a:solidFill>
                  <a:schemeClr val="bg2"/>
                </a:solidFill>
              </a:rPr>
              <a:t>klgates.com</a:t>
            </a:r>
          </a:p>
        </p:txBody>
      </p:sp>
      <p:sp>
        <p:nvSpPr>
          <p:cNvPr id="1946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Wingdings" pitchFamily="2" charset="2"/>
              <a:buChar char="§"/>
              <a:defRPr sz="2800">
                <a:solidFill>
                  <a:srgbClr val="51626F"/>
                </a:solidFill>
                <a:latin typeface="Arial" charset="0"/>
                <a:cs typeface="Arial" charset="0"/>
              </a:defRPr>
            </a:lvl1pPr>
            <a:lvl2pPr marL="742950" indent="-285750" eaLnBrk="0" hangingPunct="0">
              <a:spcBef>
                <a:spcPct val="20000"/>
              </a:spcBef>
              <a:buClr>
                <a:srgbClr val="0094B3"/>
              </a:buClr>
              <a:buFont typeface="Wingdings" pitchFamily="2" charset="2"/>
              <a:buChar char="§"/>
              <a:defRPr sz="2400">
                <a:solidFill>
                  <a:srgbClr val="51626F"/>
                </a:solidFill>
                <a:latin typeface="Arial" charset="0"/>
                <a:cs typeface="Arial" charset="0"/>
              </a:defRPr>
            </a:lvl2pPr>
            <a:lvl3pPr marL="1143000" indent="-228600" eaLnBrk="0" hangingPunct="0">
              <a:spcBef>
                <a:spcPct val="20000"/>
              </a:spcBef>
              <a:buClr>
                <a:srgbClr val="E66E32"/>
              </a:buClr>
              <a:buFont typeface="Wingdings" pitchFamily="2" charset="2"/>
              <a:buChar char="§"/>
              <a:defRPr sz="2000">
                <a:solidFill>
                  <a:srgbClr val="51626F"/>
                </a:solidFill>
                <a:latin typeface="Arial" charset="0"/>
                <a:cs typeface="Arial" charset="0"/>
              </a:defRPr>
            </a:lvl3pPr>
            <a:lvl4pPr marL="1600200" indent="-228600" eaLnBrk="0" hangingPunct="0">
              <a:spcBef>
                <a:spcPct val="20000"/>
              </a:spcBef>
              <a:buClr>
                <a:srgbClr val="51626F"/>
              </a:buClr>
              <a:buFont typeface="Wingdings" pitchFamily="2" charset="2"/>
              <a:buChar char="§"/>
              <a:defRPr>
                <a:solidFill>
                  <a:srgbClr val="51626F"/>
                </a:solidFill>
                <a:latin typeface="Arial" charset="0"/>
                <a:cs typeface="Arial" charset="0"/>
              </a:defRPr>
            </a:lvl4pPr>
            <a:lvl5pPr marL="2057400" indent="-228600" eaLnBrk="0" hangingPunct="0">
              <a:spcBef>
                <a:spcPct val="20000"/>
              </a:spcBef>
              <a:buClr>
                <a:schemeClr val="bg2"/>
              </a:buClr>
              <a:buFont typeface="Wingdings" pitchFamily="2" charset="2"/>
              <a:buChar char="§"/>
              <a:defRPr>
                <a:solidFill>
                  <a:schemeClr val="bg2"/>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a:solidFill>
                  <a:schemeClr val="bg2"/>
                </a:solidFill>
                <a:latin typeface="Arial" charset="0"/>
                <a:cs typeface="Arial" charset="0"/>
              </a:defRPr>
            </a:lvl9pPr>
          </a:lstStyle>
          <a:p>
            <a:pPr eaLnBrk="1" fontAlgn="base" hangingPunct="1">
              <a:spcBef>
                <a:spcPct val="0"/>
              </a:spcBef>
              <a:spcAft>
                <a:spcPct val="0"/>
              </a:spcAft>
              <a:buFontTx/>
              <a:buNone/>
            </a:pPr>
            <a:fld id="{17BF958F-88EC-4D97-8415-63E7C20BC404}" type="slidenum">
              <a:rPr lang="en-US" altLang="en-US" sz="1000" smtClean="0">
                <a:solidFill>
                  <a:schemeClr val="bg2"/>
                </a:solidFill>
              </a:rPr>
              <a:pPr eaLnBrk="1" fontAlgn="base" hangingPunct="1">
                <a:spcBef>
                  <a:spcPct val="0"/>
                </a:spcBef>
                <a:spcAft>
                  <a:spcPct val="0"/>
                </a:spcAft>
                <a:buFontTx/>
                <a:buNone/>
              </a:pPr>
              <a:t>7</a:t>
            </a:fld>
            <a:endParaRPr lang="en-US" altLang="en-US" sz="1000" dirty="0" smtClean="0">
              <a:solidFill>
                <a:schemeClr val="bg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pPr>
              <a:defRPr/>
            </a:pPr>
            <a:r>
              <a:rPr sz="2000" dirty="0" smtClean="0">
                <a:solidFill>
                  <a:schemeClr val="bg1"/>
                </a:solidFill>
              </a:rPr>
              <a:t>structure of the prohibited transaction rules: </a:t>
            </a:r>
            <a:endParaRPr sz="2000" dirty="0">
              <a:solidFill>
                <a:schemeClr val="bg1"/>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pPr marL="0" indent="0">
              <a:buFont typeface="Wingdings" pitchFamily="2" charset="2"/>
              <a:buNone/>
              <a:defRPr/>
            </a:pPr>
            <a:r>
              <a:rPr lang="en-US" sz="2400" dirty="0" smtClean="0">
                <a:solidFill>
                  <a:schemeClr val="tx2"/>
                </a:solidFill>
              </a:rPr>
              <a:t>Prohibited Transaction Rules</a:t>
            </a:r>
          </a:p>
          <a:p>
            <a:pPr>
              <a:buFont typeface="Wingdings" pitchFamily="2" charset="2"/>
              <a:buChar char="Ø"/>
              <a:defRPr/>
            </a:pPr>
            <a:r>
              <a:rPr lang="en-US" sz="2000" dirty="0" smtClean="0"/>
              <a:t>Every transaction between a plan and a party-in-interest is prohibited, except those that are expressly exempt from the prohibition by statute or rule.</a:t>
            </a:r>
          </a:p>
          <a:p>
            <a:pPr>
              <a:buFont typeface="Wingdings" pitchFamily="2" charset="2"/>
              <a:buChar char="Ø"/>
              <a:defRPr/>
            </a:pPr>
            <a:r>
              <a:rPr lang="en-US" sz="2000" dirty="0" smtClean="0"/>
              <a:t>Two basic types of prohibitions:</a:t>
            </a:r>
          </a:p>
          <a:p>
            <a:pPr lvl="1">
              <a:buFont typeface="Wingdings" pitchFamily="2" charset="2"/>
              <a:buChar char="v"/>
              <a:defRPr/>
            </a:pPr>
            <a:r>
              <a:rPr lang="en-US" sz="1800" dirty="0" smtClean="0"/>
              <a:t>Transactional prohibitions</a:t>
            </a:r>
          </a:p>
          <a:p>
            <a:pPr lvl="1">
              <a:buFont typeface="Wingdings" pitchFamily="2" charset="2"/>
              <a:buChar char="v"/>
              <a:defRPr/>
            </a:pPr>
            <a:r>
              <a:rPr lang="en-US" sz="1800" dirty="0" smtClean="0"/>
              <a:t>Self-dealing prohibitions</a:t>
            </a:r>
            <a:endParaRPr lang="en-US" sz="1800" dirty="0"/>
          </a:p>
        </p:txBody>
      </p:sp>
      <p:sp>
        <p:nvSpPr>
          <p:cNvPr id="2048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US" altLang="en-US" dirty="0" smtClean="0">
                <a:solidFill>
                  <a:schemeClr val="bg2"/>
                </a:solidFill>
                <a:latin typeface="Arial" charset="0"/>
              </a:rPr>
              <a:t>klgates.com</a:t>
            </a:r>
          </a:p>
        </p:txBody>
      </p:sp>
      <p:sp>
        <p:nvSpPr>
          <p:cNvPr id="2048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B1CCCAEB-2344-4B81-B5B4-F4F3A1B0C38A}" type="slidenum">
              <a:rPr lang="en-US" altLang="en-US" smtClean="0">
                <a:solidFill>
                  <a:schemeClr val="bg2"/>
                </a:solidFill>
                <a:latin typeface="Arial" charset="0"/>
              </a:rPr>
              <a:pPr eaLnBrk="1" fontAlgn="base" hangingPunct="1">
                <a:spcBef>
                  <a:spcPct val="0"/>
                </a:spcBef>
                <a:spcAft>
                  <a:spcPct val="0"/>
                </a:spcAft>
              </a:pPr>
              <a:t>8</a:t>
            </a:fld>
            <a:endParaRPr lang="en-US" altLang="en-US" dirty="0" smtClean="0">
              <a:solidFill>
                <a:schemeClr val="bg2"/>
              </a:solidFill>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pPr>
              <a:defRPr/>
            </a:pPr>
            <a:r>
              <a:rPr lang="en-US" sz="1600" dirty="0">
                <a:solidFill>
                  <a:schemeClr val="bg1"/>
                </a:solidFill>
              </a:rPr>
              <a:t>structure of the prohibited transaction rules: </a:t>
            </a:r>
            <a:r>
              <a:rPr sz="1600" dirty="0" smtClean="0">
                <a:solidFill>
                  <a:schemeClr val="bg1"/>
                </a:solidFill>
              </a:rPr>
              <a:t>(cont.):</a:t>
            </a:r>
            <a:endParaRPr sz="1600" dirty="0">
              <a:solidFill>
                <a:schemeClr val="bg1"/>
              </a:solidFill>
            </a:endParaRPr>
          </a:p>
        </p:txBody>
      </p:sp>
      <p:sp>
        <p:nvSpPr>
          <p:cNvPr id="21507" name="Content Placeholder 2"/>
          <p:cNvSpPr>
            <a:spLocks noGrp="1"/>
          </p:cNvSpPr>
          <p:nvPr>
            <p:ph idx="1"/>
          </p:nvPr>
        </p:nvSpPr>
        <p:spPr>
          <a:solidFill>
            <a:schemeClr val="accent1">
              <a:lumMod val="20000"/>
              <a:lumOff val="80000"/>
            </a:schemeClr>
          </a:solidFill>
        </p:spPr>
        <p:txBody>
          <a:bodyPr/>
          <a:lstStyle/>
          <a:p>
            <a:pPr>
              <a:buFont typeface="Wingdings" pitchFamily="2" charset="2"/>
              <a:buChar char="Ø"/>
            </a:pPr>
            <a:r>
              <a:rPr lang="en-US" altLang="en-US" sz="2000" dirty="0" smtClean="0">
                <a:solidFill>
                  <a:schemeClr val="tx2"/>
                </a:solidFill>
                <a:latin typeface="Arial" charset="0"/>
                <a:cs typeface="Arial" charset="0"/>
              </a:rPr>
              <a:t>Who is a party-in-interest?</a:t>
            </a:r>
          </a:p>
          <a:p>
            <a:pPr marL="914400" lvl="1" indent="-457200">
              <a:buFont typeface="Arial" charset="0"/>
              <a:buAutoNum type="alphaLcParenR"/>
            </a:pPr>
            <a:r>
              <a:rPr lang="en-US" altLang="en-US" sz="2000" dirty="0" smtClean="0">
                <a:latin typeface="Arial" charset="0"/>
                <a:cs typeface="Arial" charset="0"/>
              </a:rPr>
              <a:t>any fiduciary to the plan;</a:t>
            </a:r>
          </a:p>
          <a:p>
            <a:pPr marL="914400" lvl="1" indent="-457200">
              <a:buFont typeface="Arial" charset="0"/>
              <a:buAutoNum type="alphaLcParenR"/>
            </a:pPr>
            <a:r>
              <a:rPr lang="en-US" altLang="en-US" sz="2000" dirty="0" smtClean="0">
                <a:latin typeface="Arial" charset="0"/>
                <a:cs typeface="Arial" charset="0"/>
              </a:rPr>
              <a:t>the employer;</a:t>
            </a:r>
          </a:p>
          <a:p>
            <a:pPr marL="914400" lvl="1" indent="-457200">
              <a:buFont typeface="Arial" charset="0"/>
              <a:buAutoNum type="alphaLcParenR"/>
            </a:pPr>
            <a:r>
              <a:rPr lang="en-US" altLang="en-US" sz="2000" dirty="0" smtClean="0">
                <a:latin typeface="Arial" charset="0"/>
                <a:cs typeface="Arial" charset="0"/>
              </a:rPr>
              <a:t>any service provider to the plan;</a:t>
            </a:r>
          </a:p>
          <a:p>
            <a:pPr marL="914400" lvl="1" indent="-457200">
              <a:buFont typeface="Arial" charset="0"/>
              <a:buAutoNum type="alphaLcParenR"/>
            </a:pPr>
            <a:r>
              <a:rPr lang="en-US" altLang="en-US" sz="2000" dirty="0" smtClean="0">
                <a:latin typeface="Arial" charset="0"/>
                <a:cs typeface="Arial" charset="0"/>
              </a:rPr>
              <a:t>any employee organization (union) whose members are covered by the plan;</a:t>
            </a:r>
          </a:p>
          <a:p>
            <a:pPr marL="914400" lvl="1" indent="-457200">
              <a:buFont typeface="Arial" charset="0"/>
              <a:buAutoNum type="alphaLcParenR"/>
            </a:pPr>
            <a:r>
              <a:rPr lang="en-US" altLang="en-US" sz="2000" dirty="0" smtClean="0">
                <a:latin typeface="Arial" charset="0"/>
                <a:cs typeface="Arial" charset="0"/>
              </a:rPr>
              <a:t>an employee, officer, director or 10% shareholder of b, c, or d; and </a:t>
            </a:r>
          </a:p>
          <a:p>
            <a:pPr marL="914400" lvl="1" indent="-457200">
              <a:buFont typeface="Arial" charset="0"/>
              <a:buAutoNum type="alphaLcParenR"/>
            </a:pPr>
            <a:r>
              <a:rPr lang="en-US" altLang="en-US" sz="2000" dirty="0" smtClean="0">
                <a:latin typeface="Arial" charset="0"/>
                <a:cs typeface="Arial" charset="0"/>
              </a:rPr>
              <a:t>certain other parties affiliated with or related to them.</a:t>
            </a:r>
            <a:endParaRPr lang="en-US" altLang="en-US" sz="2000" dirty="0" smtClean="0">
              <a:solidFill>
                <a:schemeClr val="tx2"/>
              </a:solidFill>
              <a:latin typeface="Arial" charset="0"/>
              <a:cs typeface="Arial" charset="0"/>
            </a:endParaRPr>
          </a:p>
        </p:txBody>
      </p:sp>
      <p:sp>
        <p:nvSpPr>
          <p:cNvPr id="2150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US" altLang="en-US" dirty="0" smtClean="0">
                <a:solidFill>
                  <a:schemeClr val="bg2"/>
                </a:solidFill>
                <a:latin typeface="Arial" charset="0"/>
              </a:rPr>
              <a:t>klgates.com</a:t>
            </a:r>
          </a:p>
        </p:txBody>
      </p:sp>
      <p:sp>
        <p:nvSpPr>
          <p:cNvPr id="2150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FFA1426F-5CA2-4815-BCBB-E087AC78FE7A}" type="slidenum">
              <a:rPr lang="en-US" altLang="en-US" smtClean="0">
                <a:solidFill>
                  <a:schemeClr val="bg2"/>
                </a:solidFill>
                <a:latin typeface="Arial" charset="0"/>
              </a:rPr>
              <a:pPr eaLnBrk="1" fontAlgn="base" hangingPunct="1">
                <a:spcBef>
                  <a:spcPct val="0"/>
                </a:spcBef>
                <a:spcAft>
                  <a:spcPct val="0"/>
                </a:spcAft>
              </a:pPr>
              <a:t>9</a:t>
            </a:fld>
            <a:endParaRPr lang="en-US" altLang="en-US" dirty="0" smtClean="0">
              <a:solidFill>
                <a:schemeClr val="bg2"/>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K&amp;L">
      <a:dk1>
        <a:srgbClr val="51626F"/>
      </a:dk1>
      <a:lt1>
        <a:srgbClr val="FFFFFF"/>
      </a:lt1>
      <a:dk2>
        <a:srgbClr val="0094B3"/>
      </a:dk2>
      <a:lt2>
        <a:srgbClr val="23526E"/>
      </a:lt2>
      <a:accent1>
        <a:srgbClr val="E66E32"/>
      </a:accent1>
      <a:accent2>
        <a:srgbClr val="C33248"/>
      </a:accent2>
      <a:accent3>
        <a:srgbClr val="622567"/>
      </a:accent3>
      <a:accent4>
        <a:srgbClr val="5B8845"/>
      </a:accent4>
      <a:accent5>
        <a:srgbClr val="EEAF30"/>
      </a:accent5>
      <a:accent6>
        <a:srgbClr val="B6BF00"/>
      </a:accent6>
      <a:hlink>
        <a:srgbClr val="0094B3"/>
      </a:hlink>
      <a:folHlink>
        <a:srgbClr val="23526E"/>
      </a:folHlink>
    </a:clrScheme>
    <a:fontScheme name="KLG Fonts">
      <a:majorFont>
        <a:latin typeface="Arial"/>
        <a:ea typeface=""/>
        <a:cs typeface=""/>
      </a:majorFont>
      <a:minorFont>
        <a:latin typeface="Arial"/>
        <a:ea typeface=""/>
        <a:cs typeface=""/>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LG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435</TotalTime>
  <Words>5397</Words>
  <Application>Microsoft Macintosh PowerPoint</Application>
  <PresentationFormat>On-screen Show (4:3)</PresentationFormat>
  <Paragraphs>375</Paragraphs>
  <Slides>39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Calibri</vt:lpstr>
      <vt:lpstr>Times New Roman</vt:lpstr>
      <vt:lpstr>Wingdings</vt:lpstr>
      <vt:lpstr>Arial</vt:lpstr>
      <vt:lpstr>blank</vt:lpstr>
      <vt:lpstr>Fundamentals of ERISA Fiduciary Responsibility       February 25, 2015   </vt:lpstr>
      <vt:lpstr>A brief history of ERISA:</vt:lpstr>
      <vt:lpstr>The ERISA Proposition:</vt:lpstr>
      <vt:lpstr>Definition of fiduciary</vt:lpstr>
      <vt:lpstr>Your duties as a fiduciary:</vt:lpstr>
      <vt:lpstr>Your duties as a fiduciary (cont.):</vt:lpstr>
      <vt:lpstr>Your duties as a fiduciary (cont.):</vt:lpstr>
      <vt:lpstr>structure of the prohibited transaction rules: </vt:lpstr>
      <vt:lpstr>structure of the prohibited transaction rules: (cont.):</vt:lpstr>
      <vt:lpstr>structure of the prohibited transaction rules (cont.):</vt:lpstr>
      <vt:lpstr>structure of the prohibited transaction rules (cont.):</vt:lpstr>
      <vt:lpstr>  Emerging issues:  </vt:lpstr>
      <vt:lpstr>Choosing an Investment Manager</vt:lpstr>
      <vt:lpstr>Retaining an investment manager:</vt:lpstr>
      <vt:lpstr>Retaining an investment manager (cont.):</vt:lpstr>
      <vt:lpstr>Retaining an investment manager (cont.):</vt:lpstr>
      <vt:lpstr>Retaining an investment manager (cont.):</vt:lpstr>
      <vt:lpstr>Retaining an investment manager (CONT.):</vt:lpstr>
      <vt:lpstr>Retaining an investment manager (cont.):</vt:lpstr>
      <vt:lpstr>Retaining an investment manager (CONT.):</vt:lpstr>
      <vt:lpstr>Retaining an investment manager (cont.):</vt:lpstr>
      <vt:lpstr>ERISA Considerations Relevant to Investments in Funds </vt:lpstr>
      <vt:lpstr>ERISA CONSIDERATIONS FOR PLAN INVESTMENTS IN HEDGE FUNDS AND SIMILAR VEHICLES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Fundamentals of ERISA Fiduciary Responsibility</vt:lpstr>
      <vt:lpstr>Litigation involving portfolio securities</vt:lpstr>
      <vt:lpstr>SEC examination of private equity</vt:lpstr>
      <vt:lpstr>investment in employer securities</vt:lpstr>
      <vt:lpstr>Regulatory Enforcement:</vt:lpstr>
      <vt:lpstr>Margin collateral</vt:lpstr>
      <vt:lpstr> Investment Advice arrangements </vt:lpstr>
      <vt:lpstr>PowerPoint Presentation</vt:lpstr>
    </vt:vector>
  </TitlesOfParts>
  <Company>K&amp;L Gates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CIEBA</dc:title>
  <dc:creator>Burgess, Gloria</dc:creator>
  <cp:lastModifiedBy>Charles Stallings</cp:lastModifiedBy>
  <cp:revision>45</cp:revision>
  <cp:lastPrinted>2015-02-24T22:13:54Z</cp:lastPrinted>
  <dcterms:created xsi:type="dcterms:W3CDTF">2015-02-20T14:24:55Z</dcterms:created>
  <dcterms:modified xsi:type="dcterms:W3CDTF">2015-09-25T15:24:19Z</dcterms:modified>
</cp:coreProperties>
</file>